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sldIdLst>
    <p:sldId id="415" r:id="rId2"/>
    <p:sldId id="412" r:id="rId3"/>
    <p:sldId id="385" r:id="rId4"/>
    <p:sldId id="354" r:id="rId5"/>
    <p:sldId id="478" r:id="rId6"/>
    <p:sldId id="435" r:id="rId7"/>
    <p:sldId id="426" r:id="rId8"/>
    <p:sldId id="433" r:id="rId9"/>
    <p:sldId id="427" r:id="rId10"/>
    <p:sldId id="437" r:id="rId11"/>
    <p:sldId id="402" r:id="rId12"/>
    <p:sldId id="438" r:id="rId13"/>
    <p:sldId id="449" r:id="rId14"/>
    <p:sldId id="453" r:id="rId15"/>
    <p:sldId id="452" r:id="rId16"/>
    <p:sldId id="445" r:id="rId17"/>
    <p:sldId id="446" r:id="rId18"/>
    <p:sldId id="447" r:id="rId19"/>
    <p:sldId id="448" r:id="rId20"/>
    <p:sldId id="439" r:id="rId21"/>
    <p:sldId id="394" r:id="rId22"/>
    <p:sldId id="454" r:id="rId23"/>
    <p:sldId id="456" r:id="rId24"/>
    <p:sldId id="463" r:id="rId25"/>
    <p:sldId id="477" r:id="rId26"/>
    <p:sldId id="465" r:id="rId27"/>
    <p:sldId id="466" r:id="rId28"/>
    <p:sldId id="467" r:id="rId29"/>
    <p:sldId id="475" r:id="rId30"/>
    <p:sldId id="468" r:id="rId31"/>
    <p:sldId id="469" r:id="rId32"/>
    <p:sldId id="470" r:id="rId33"/>
    <p:sldId id="464" r:id="rId34"/>
    <p:sldId id="458" r:id="rId35"/>
    <p:sldId id="476" r:id="rId36"/>
    <p:sldId id="472" r:id="rId37"/>
    <p:sldId id="473" r:id="rId38"/>
    <p:sldId id="471" r:id="rId39"/>
    <p:sldId id="459" r:id="rId40"/>
    <p:sldId id="480" r:id="rId41"/>
    <p:sldId id="481" r:id="rId42"/>
    <p:sldId id="460" r:id="rId43"/>
    <p:sldId id="461" r:id="rId44"/>
    <p:sldId id="457" r:id="rId45"/>
    <p:sldId id="455" r:id="rId46"/>
    <p:sldId id="482" r:id="rId47"/>
    <p:sldId id="517" r:id="rId48"/>
    <p:sldId id="518" r:id="rId49"/>
    <p:sldId id="519" r:id="rId50"/>
    <p:sldId id="529" r:id="rId51"/>
    <p:sldId id="530" r:id="rId52"/>
    <p:sldId id="532" r:id="rId53"/>
    <p:sldId id="522" r:id="rId54"/>
    <p:sldId id="520" r:id="rId55"/>
    <p:sldId id="536" r:id="rId56"/>
    <p:sldId id="533" r:id="rId57"/>
    <p:sldId id="534" r:id="rId58"/>
    <p:sldId id="537" r:id="rId59"/>
    <p:sldId id="535" r:id="rId60"/>
    <p:sldId id="441" r:id="rId61"/>
    <p:sldId id="483" r:id="rId62"/>
    <p:sldId id="442" r:id="rId63"/>
    <p:sldId id="505" r:id="rId64"/>
    <p:sldId id="490" r:id="rId65"/>
    <p:sldId id="493" r:id="rId66"/>
    <p:sldId id="491" r:id="rId67"/>
    <p:sldId id="492" r:id="rId68"/>
    <p:sldId id="502" r:id="rId69"/>
    <p:sldId id="506" r:id="rId70"/>
    <p:sldId id="507" r:id="rId71"/>
    <p:sldId id="508" r:id="rId72"/>
    <p:sldId id="509" r:id="rId73"/>
    <p:sldId id="511" r:id="rId74"/>
    <p:sldId id="510" r:id="rId75"/>
    <p:sldId id="512" r:id="rId76"/>
    <p:sldId id="513" r:id="rId77"/>
    <p:sldId id="514" r:id="rId78"/>
    <p:sldId id="515" r:id="rId79"/>
    <p:sldId id="494" r:id="rId80"/>
    <p:sldId id="486" r:id="rId81"/>
    <p:sldId id="496" r:id="rId82"/>
    <p:sldId id="488" r:id="rId83"/>
    <p:sldId id="501" r:id="rId84"/>
    <p:sldId id="489" r:id="rId85"/>
    <p:sldId id="487" r:id="rId86"/>
    <p:sldId id="497" r:id="rId87"/>
    <p:sldId id="516" r:id="rId88"/>
    <p:sldId id="499" r:id="rId89"/>
    <p:sldId id="500" r:id="rId90"/>
    <p:sldId id="503" r:id="rId91"/>
    <p:sldId id="504" r:id="rId92"/>
    <p:sldId id="393" r:id="rId9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о умолчанию" id="{EA1B7792-CD0C-467A-930D-C990E5F8E0F7}">
          <p14:sldIdLst>
            <p14:sldId id="415"/>
            <p14:sldId id="412"/>
          </p14:sldIdLst>
        </p14:section>
        <p14:section name="Переход на PostgreSQL" id="{C7A28B83-88E1-460F-BA61-E3E8C37AF516}">
          <p14:sldIdLst>
            <p14:sldId id="385"/>
            <p14:sldId id="354"/>
            <p14:sldId id="478"/>
            <p14:sldId id="435"/>
            <p14:sldId id="426"/>
            <p14:sldId id="433"/>
            <p14:sldId id="427"/>
            <p14:sldId id="437"/>
            <p14:sldId id="402"/>
            <p14:sldId id="438"/>
            <p14:sldId id="449"/>
            <p14:sldId id="453"/>
            <p14:sldId id="452"/>
            <p14:sldId id="445"/>
            <p14:sldId id="446"/>
            <p14:sldId id="447"/>
            <p14:sldId id="448"/>
          </p14:sldIdLst>
        </p14:section>
        <p14:section name="СППР" id="{11BD1A4E-FEE3-4216-877A-8125AE4753C2}">
          <p14:sldIdLst>
            <p14:sldId id="439"/>
            <p14:sldId id="394"/>
            <p14:sldId id="454"/>
            <p14:sldId id="456"/>
            <p14:sldId id="463"/>
            <p14:sldId id="477"/>
            <p14:sldId id="465"/>
            <p14:sldId id="466"/>
            <p14:sldId id="467"/>
            <p14:sldId id="475"/>
            <p14:sldId id="468"/>
            <p14:sldId id="469"/>
            <p14:sldId id="470"/>
            <p14:sldId id="464"/>
            <p14:sldId id="458"/>
            <p14:sldId id="476"/>
            <p14:sldId id="472"/>
            <p14:sldId id="473"/>
            <p14:sldId id="471"/>
            <p14:sldId id="459"/>
            <p14:sldId id="480"/>
            <p14:sldId id="481"/>
            <p14:sldId id="460"/>
            <p14:sldId id="461"/>
            <p14:sldId id="457"/>
            <p14:sldId id="455"/>
            <p14:sldId id="482"/>
            <p14:sldId id="517"/>
          </p14:sldIdLst>
        </p14:section>
        <p14:section name="Автоматизированное тестирование" id="{CB52767D-C4B6-495D-B7AB-D0AFBD608ED6}">
          <p14:sldIdLst>
            <p14:sldId id="518"/>
            <p14:sldId id="519"/>
            <p14:sldId id="529"/>
            <p14:sldId id="530"/>
            <p14:sldId id="532"/>
            <p14:sldId id="522"/>
            <p14:sldId id="520"/>
            <p14:sldId id="536"/>
            <p14:sldId id="533"/>
            <p14:sldId id="534"/>
            <p14:sldId id="537"/>
            <p14:sldId id="535"/>
          </p14:sldIdLst>
        </p14:section>
        <p14:section name="1С:ДО" id="{63BA3E21-3B72-4789-89D9-7194E0E97E9F}">
          <p14:sldIdLst>
            <p14:sldId id="441"/>
            <p14:sldId id="483"/>
            <p14:sldId id="442"/>
            <p14:sldId id="505"/>
            <p14:sldId id="490"/>
            <p14:sldId id="493"/>
            <p14:sldId id="491"/>
            <p14:sldId id="492"/>
            <p14:sldId id="502"/>
            <p14:sldId id="506"/>
            <p14:sldId id="507"/>
            <p14:sldId id="508"/>
            <p14:sldId id="509"/>
            <p14:sldId id="511"/>
            <p14:sldId id="510"/>
            <p14:sldId id="512"/>
            <p14:sldId id="513"/>
            <p14:sldId id="514"/>
            <p14:sldId id="515"/>
            <p14:sldId id="494"/>
            <p14:sldId id="486"/>
            <p14:sldId id="496"/>
            <p14:sldId id="488"/>
            <p14:sldId id="501"/>
            <p14:sldId id="489"/>
            <p14:sldId id="487"/>
            <p14:sldId id="497"/>
            <p14:sldId id="516"/>
            <p14:sldId id="499"/>
            <p14:sldId id="500"/>
            <p14:sldId id="503"/>
            <p14:sldId id="504"/>
          </p14:sldIdLst>
        </p14:section>
        <p14:section name="Контакты" id="{93768DB5-1A6B-41E3-8A2E-BABD61A88C6A}">
          <p14:sldIdLst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3F3F3"/>
    <a:srgbClr val="F4DB94"/>
    <a:srgbClr val="FFC508"/>
    <a:srgbClr val="F26023"/>
    <a:srgbClr val="C00000"/>
    <a:srgbClr val="FFFFAE"/>
    <a:srgbClr val="E31E24"/>
    <a:srgbClr val="D21818"/>
    <a:srgbClr val="FFE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 autoAdjust="0"/>
    <p:restoredTop sz="96821" autoAdjust="0"/>
  </p:normalViewPr>
  <p:slideViewPr>
    <p:cSldViewPr>
      <p:cViewPr varScale="1">
        <p:scale>
          <a:sx n="69" d="100"/>
          <a:sy n="69" d="100"/>
        </p:scale>
        <p:origin x="155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Шансы сделать бесплатно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D7C30"/>
            </a:solidFill>
          </c:spPr>
          <c:dPt>
            <c:idx val="0"/>
            <c:bubble3D val="0"/>
            <c:spPr>
              <a:solidFill>
                <a:srgbClr val="5A9AD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A0-412D-830B-8B82981BE548}"/>
              </c:ext>
            </c:extLst>
          </c:dPt>
          <c:dPt>
            <c:idx val="1"/>
            <c:bubble3D val="0"/>
            <c:spPr>
              <a:solidFill>
                <a:srgbClr val="ED7C3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385-464A-A80E-3EA569F66140}"/>
              </c:ext>
            </c:extLst>
          </c:dPt>
          <c:dPt>
            <c:idx val="2"/>
            <c:bubble3D val="0"/>
            <c:spPr>
              <a:solidFill>
                <a:srgbClr val="ED7C3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385-464A-A80E-3EA569F66140}"/>
              </c:ext>
            </c:extLst>
          </c:dPt>
          <c:dPt>
            <c:idx val="3"/>
            <c:bubble3D val="0"/>
            <c:spPr>
              <a:solidFill>
                <a:srgbClr val="ED7C3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385-464A-A80E-3EA569F66140}"/>
              </c:ext>
            </c:extLst>
          </c:dPt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0-412D-830B-8B82981BE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B93F8C7-EC10-46E2-B7E5-A19C04AE18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3134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dviser.ru/index.php/%D0%9A%D0%BE%D0%BC%D0%BF%D0%B0%D0%BD%D0%B8%D1%8F:TAdvise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tadviser.ru/index.php/%D0%9F%D1%80%D0%BE%D0%B4%D1%83%D0%BA%D1%82:PostgreSQL_%D0%A1%D0%A3%D0%91%D0%94" TargetMode="External"/><Relationship Id="rId5" Type="http://schemas.openxmlformats.org/officeDocument/2006/relationships/hyperlink" Target="http://www.tadviser.ru/index.php/%D0%9F%D1%80%D0%BE%D0%B4%D1%83%D0%BA%D1%82:Microsoft_SQL_Server" TargetMode="External"/><Relationship Id="rId4" Type="http://schemas.openxmlformats.org/officeDocument/2006/relationships/hyperlink" Target="http://www.tadviser.ru/index.php/%D0%9A%D0%BE%D0%BC%D0%BF%D0%B0%D0%BD%D0%B8%D1%8F:Oracle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26E4C-C26C-4AB6-BC3B-0231819F3AB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69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4359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8600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66368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7524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87795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10239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1079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9001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659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9909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9094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2003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88989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39893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39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22378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2413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5517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1804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40202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85561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648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Опрос, проведенный </a:t>
            </a:r>
            <a:r>
              <a:rPr lang="ru-RU" sz="800" i="0" u="sng" dirty="0">
                <a:solidFill>
                  <a:srgbClr val="0091D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</a:t>
            </a:r>
            <a:r>
              <a:rPr lang="en-US" sz="800" i="0" u="sng" dirty="0">
                <a:solidFill>
                  <a:srgbClr val="0091D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</a:t>
            </a:r>
            <a:r>
              <a:rPr lang="ru-RU" sz="800" i="0" u="sng" dirty="0" err="1">
                <a:solidFill>
                  <a:srgbClr val="0091D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dviser</a:t>
            </a:r>
            <a:r>
              <a:rPr lang="ru-RU" sz="800" i="0" u="sng" dirty="0">
                <a:solidFill>
                  <a:srgbClr val="0091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сентябре 2019 г, показал, </a:t>
            </a:r>
          </a:p>
          <a:p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 наиболее популярными СУБД в крупном бизнесе и государственном секторе являются:</a:t>
            </a:r>
          </a:p>
          <a:p>
            <a:pPr lvl="2"/>
            <a:r>
              <a:rPr lang="ru-RU" sz="800" i="0" dirty="0" err="1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Oracle</a:t>
            </a:r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(81%), </a:t>
            </a:r>
          </a:p>
          <a:p>
            <a:pPr lvl="2"/>
            <a:r>
              <a:rPr lang="ru-RU" sz="800" i="0" dirty="0" err="1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icrosoft</a:t>
            </a:r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SQL</a:t>
            </a:r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(64%) </a:t>
            </a:r>
          </a:p>
          <a:p>
            <a:pPr lvl="2"/>
            <a:r>
              <a:rPr lang="ru-RU" sz="800" i="0" dirty="0" err="1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PostgreSQL</a:t>
            </a:r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(51%). </a:t>
            </a:r>
          </a:p>
          <a:p>
            <a:r>
              <a:rPr lang="ru-RU" sz="800" i="0" dirty="0">
                <a:solidFill>
                  <a:srgbClr val="525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этом более 70% опрошенных организаций планируют миграцию с используемых СУБД в ближайшие 3 года, либо рассматривают такую возможность </a:t>
            </a:r>
            <a:endParaRPr lang="ru-RU" sz="800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610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5354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4421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49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99315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35613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70362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18982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63743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90432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54297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6539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Развернутая для проведения нагрузочного тестирования СЭД состояла из 14-ти узлов (один из них с функцией 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консолидации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централизованного хранения информации), что обусловлено 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расчетом 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5000 активных пользователей 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в одном узле для повышения стабильности и надежности работы системы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 При этом обмен данными между периферийными узлами возможен только через центральный узел.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В каждом из 14 узлов были запущены 5 сценариев, всего было запущено 70 процессов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JMeter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586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26448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30762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59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6869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56900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681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665861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4666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71784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10538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Учет документов ведется в разрезе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видов документов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в соответствии с положением о документообороте предприятия. Принципы учета входящих, исходящих и внутренних документов, заложенные в программу, полностью соответствуют действующим стандартам и нормам, например: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ГОСТ Р 6.30-2003,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ГОСТ Р 51141-98,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Федеральный закон Российской Федерации от 27.07.2006 г. № 149-ФЗ «Об информации, информационных технологиях и о защите информации»,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Требования ГСДОУ,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Типовая инструкция по делопроизводству в органах федеральной исполнительной власти и др.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1009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874784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/>
              <a:t>Состав реквизитов договора можно изменить без остановки работы программы</a:t>
            </a:r>
          </a:p>
          <a:p>
            <a:r>
              <a:rPr lang="ru-RU" altLang="ru-RU" dirty="0"/>
              <a:t>В том числе и индивидуально для каждого сотрудника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69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292362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Поддерживается хранение любых файлов, для работы с ними используются приложения, установленные</a:t>
            </a:r>
            <a:r>
              <a:rPr lang="ru-RU" baseline="0" dirty="0"/>
              <a:t> на компьютере пользователя и ассоциированные с соответствующим типом файлов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14975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Шаблоны файлов</a:t>
            </a:r>
          </a:p>
          <a:p>
            <a:pPr>
              <a:defRPr/>
            </a:pPr>
            <a:r>
              <a:rPr lang="ru-RU" dirty="0"/>
              <a:t>Это способ зафиксировать содержание и оформление важных для вашей организации документов</a:t>
            </a:r>
          </a:p>
          <a:p>
            <a:pPr>
              <a:defRPr/>
            </a:pPr>
            <a:r>
              <a:rPr lang="ru-RU" dirty="0"/>
              <a:t>Использование шаблонов гарантирует, что ваши документы будут содержать всю необходимую информацию и будут выглядеть как положено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Но также это способ сократить работу сотрудников руками и уменьшить вероятность ошибок, т.к. все, что можно программа заполняет в шаблонах сама по заранее настроенным правилам.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Разработка шаблонов является важной работой при вводе 1С:Документооборота в эксплуатацию </a:t>
            </a:r>
          </a:p>
          <a:p>
            <a:pPr>
              <a:defRPr/>
            </a:pPr>
            <a:r>
              <a:rPr lang="ru-RU" dirty="0"/>
              <a:t>Как правило при внедрении разрабатываются такие шаблоны как договоры, акты, протоколы совещаний, приказы, служебные записки</a:t>
            </a:r>
          </a:p>
          <a:p>
            <a:pPr>
              <a:defRPr/>
            </a:pPr>
            <a:r>
              <a:rPr lang="ru-RU" dirty="0"/>
              <a:t>Информация для автозаполнения берется из реквизитов учетно-регистрационной карточки и любых других данных, которые хранятся в базе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Помимо шаблонов файлов программа дает настроить еще и шаблоны карточек</a:t>
            </a:r>
          </a:p>
          <a:p>
            <a:pPr>
              <a:defRPr/>
            </a:pPr>
            <a:r>
              <a:rPr lang="ru-RU" dirty="0"/>
              <a:t>Таким образом при создании нового договора</a:t>
            </a:r>
          </a:p>
          <a:p>
            <a:pPr>
              <a:defRPr/>
            </a:pPr>
            <a:r>
              <a:rPr lang="ru-RU" dirty="0"/>
              <a:t>Половина полей карточке уже будет заполнена правильными значениями</a:t>
            </a:r>
          </a:p>
          <a:p>
            <a:pPr>
              <a:defRPr/>
            </a:pPr>
            <a:r>
              <a:rPr lang="ru-RU" dirty="0"/>
              <a:t>К договору сразу будут присоединены все нужные файлы – например сам договор и его приложения</a:t>
            </a:r>
          </a:p>
          <a:p>
            <a:pPr>
              <a:defRPr/>
            </a:pPr>
            <a:r>
              <a:rPr lang="ru-RU" dirty="0"/>
              <a:t>Все эти файлы сразу будут автоматически заполнены так, как положено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861800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Поддерживается хранение любых файлов, для работы с ними используются приложения, установленные</a:t>
            </a:r>
            <a:r>
              <a:rPr lang="ru-RU" baseline="0" dirty="0"/>
              <a:t> на компьютере пользователя и ассоциированные с соответствующим типом файлов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618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49686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76352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132760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950569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В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программе предусмотрен полнотекстовый поиск не только по полям карточки, но и по содержимому файлов популярных форматов, по всем данным (документы, файлы, задачи, бизнес-процессы, еженедельные отчеты и так далее) с учетом русской, английской и украинской морфологии. Поддерживается поиск похожих слов.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lvl="1"/>
            <a:r>
              <a:rPr lang="ru-RU" altLang="ru-RU" dirty="0"/>
              <a:t>Полнотекстовый поиск ищет любые данные – как по реквизитам </a:t>
            </a:r>
            <a:r>
              <a:rPr lang="ru-RU" altLang="ru-RU" dirty="0" err="1"/>
              <a:t>учетно</a:t>
            </a:r>
            <a:r>
              <a:rPr lang="ru-RU" altLang="ru-RU" dirty="0"/>
              <a:t> регистрационных карточек</a:t>
            </a:r>
          </a:p>
          <a:p>
            <a:pPr marL="0" lvl="1"/>
            <a:r>
              <a:rPr lang="ru-RU" altLang="ru-RU" dirty="0"/>
              <a:t>Так и по файлам популярных форматов – </a:t>
            </a:r>
            <a:r>
              <a:rPr lang="en-US" altLang="ru-RU" dirty="0"/>
              <a:t>MS Office, Open Office, </a:t>
            </a:r>
            <a:r>
              <a:rPr lang="ru-RU" altLang="ru-RU" dirty="0"/>
              <a:t>текст</a:t>
            </a:r>
            <a:r>
              <a:rPr lang="en-US" altLang="ru-RU" dirty="0"/>
              <a:t>, RTF, PDF, HTML</a:t>
            </a:r>
          </a:p>
          <a:p>
            <a:pPr marL="0" lvl="1"/>
            <a:r>
              <a:rPr lang="ru-RU" altLang="ru-RU" dirty="0"/>
              <a:t>Более того – программа автоматически распознает отсканированные изображения и находит искомый текст даже в них</a:t>
            </a:r>
          </a:p>
          <a:p>
            <a:pPr marL="0" lvl="1"/>
            <a:r>
              <a:rPr lang="ru-RU" altLang="ru-RU" dirty="0"/>
              <a:t>Это 1С поиск – то есть одна секунда</a:t>
            </a:r>
          </a:p>
          <a:p>
            <a:pPr marL="0" lvl="1"/>
            <a:r>
              <a:rPr lang="ru-RU" altLang="ru-RU" dirty="0"/>
              <a:t>Он очень похож на популярные интернет поисковики и поэтому интуитивно понятен сотрудникам и они с удовольствием применяют его в работе</a:t>
            </a:r>
          </a:p>
          <a:p>
            <a:endParaRPr lang="ru-RU" altLang="ru-RU" dirty="0"/>
          </a:p>
          <a:p>
            <a:r>
              <a:rPr lang="ru-RU" altLang="ru-RU" dirty="0"/>
              <a:t>Этот поиск годится для всех случаев – и когда точно известно что нужно найти и когда это известно только приблизительно</a:t>
            </a:r>
          </a:p>
          <a:p>
            <a:r>
              <a:rPr lang="ru-RU" altLang="ru-RU" dirty="0"/>
              <a:t>Морфология </a:t>
            </a:r>
          </a:p>
          <a:p>
            <a:r>
              <a:rPr lang="ru-RU" altLang="ru-RU" dirty="0"/>
              <a:t>Поиск похожих слов</a:t>
            </a:r>
          </a:p>
          <a:p>
            <a:r>
              <a:rPr lang="ru-RU" altLang="ru-RU" dirty="0"/>
              <a:t>Поиск точных фраз</a:t>
            </a:r>
          </a:p>
          <a:p>
            <a:r>
              <a:rPr lang="ru-RU" altLang="ru-RU" dirty="0"/>
              <a:t>Поиск логических выражений</a:t>
            </a:r>
          </a:p>
          <a:p>
            <a:r>
              <a:rPr lang="ru-RU" altLang="ru-RU" dirty="0"/>
              <a:t>Поиск конкретных данных – например только файлов или только версий файлов</a:t>
            </a:r>
          </a:p>
          <a:p>
            <a:endParaRPr lang="ru-RU" altLang="ru-RU" dirty="0"/>
          </a:p>
          <a:p>
            <a:r>
              <a:rPr lang="ru-RU" altLang="ru-RU" dirty="0"/>
              <a:t>И он всегда под рукой – на каждом экране программы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789026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/>
              <a:t>Однако быстрый поиск актуален не только для электронных, но и для бумажных документов</a:t>
            </a:r>
          </a:p>
          <a:p>
            <a:r>
              <a:rPr lang="ru-RU" altLang="ru-RU" dirty="0"/>
              <a:t>Бывает так, что в программе учитываются только карточки а сами документы продолжают существовать на бумаге</a:t>
            </a:r>
          </a:p>
          <a:p>
            <a:r>
              <a:rPr lang="ru-RU" altLang="ru-RU" dirty="0"/>
              <a:t>Для таких случаев 1С:Документооборот работает со штрихкодами</a:t>
            </a:r>
          </a:p>
          <a:p>
            <a:r>
              <a:rPr lang="ru-RU" altLang="ru-RU" dirty="0"/>
              <a:t>Программа наносит аккуратный регистрационный штамп на наклейку или прямо на бумажный документ</a:t>
            </a:r>
          </a:p>
          <a:p>
            <a:r>
              <a:rPr lang="ru-RU" altLang="ru-RU" dirty="0"/>
              <a:t>И мгновенно находит карточку при сканировании этого штрихкода специальным устройством, которые сейчас широко распространены</a:t>
            </a:r>
          </a:p>
          <a:p>
            <a:endParaRPr lang="ru-RU" altLang="ru-RU" dirty="0"/>
          </a:p>
          <a:p>
            <a:r>
              <a:rPr lang="ru-RU" altLang="ru-RU" dirty="0"/>
              <a:t>Более того – штрихкоды могут сразу вставляться в новые файлы, которые создаются в программе и таким образом даже при распечатке этого файла сразу известно что он пришел из СЭД и можно быстро открыть его карточку</a:t>
            </a:r>
          </a:p>
          <a:p>
            <a:endParaRPr lang="ru-RU" altLang="ru-RU" dirty="0"/>
          </a:p>
          <a:p>
            <a:r>
              <a:rPr lang="ru-RU" altLang="ru-RU" dirty="0"/>
              <a:t>исходящие документы, договоры, приказы, инструкции,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78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3179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95228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542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21180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762105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256736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21804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375021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99637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048218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35392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89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645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197835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90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06049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91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32841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2E6DD1D-1D47-4813-9967-961C9BCBCAC4}" type="slidenum">
              <a:rPr lang="ru-RU" altLang="ru-RU" sz="1200">
                <a:latin typeface="Calibri" pitchFamily="34" charset="0"/>
              </a:rPr>
              <a:pPr/>
              <a:t>92</a:t>
            </a:fld>
            <a:endParaRPr lang="ru-RU" alt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45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347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3F8C7-EC10-46E2-B7E5-A19C04AE1826}" type="slidenum">
              <a:rPr lang="ru-RU" altLang="ru-RU" smtClean="0"/>
              <a:pPr/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854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B4F-9EB6-4A62-BB55-348F454795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89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2332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A3C11B60-ED00-4D0F-932D-798F08B4B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050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8628" y="63595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643E2200-8F4D-4304-9900-C99A1E237C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2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010400" y="6381750"/>
            <a:ext cx="2133600" cy="476250"/>
          </a:xfrm>
        </p:spPr>
        <p:txBody>
          <a:bodyPr lIns="0" tIns="0" rIns="0" bIns="0"/>
          <a:lstStyle>
            <a:lvl1pPr>
              <a:defRPr sz="831" b="0" i="0">
                <a:solidFill>
                  <a:srgbClr val="00338D"/>
                </a:solidFill>
                <a:latin typeface="Arial"/>
                <a:cs typeface="Arial"/>
              </a:defRPr>
            </a:lvl1pPr>
          </a:lstStyle>
          <a:p>
            <a:pPr marL="141267"/>
            <a:fld id="{81D60167-4931-47E6-BA6A-407CBD079E47}" type="slidenum">
              <a:rPr lang="ru-RU" smtClean="0"/>
              <a:pPr marL="141267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05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97" name="think-cell Slide" r:id="rId4" imgW="229" imgH="229" progId="TCLayout.ActiveDocument.1">
                  <p:embed/>
                </p:oleObj>
              </mc:Choice>
              <mc:Fallback>
                <p:oleObj name="think-cell Slide" r:id="rId4" imgW="229" imgH="229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ject 2"/>
          <p:cNvSpPr txBox="1">
            <a:spLocks noGrp="1"/>
          </p:cNvSpPr>
          <p:nvPr>
            <p:ph type="title" hasCustomPrompt="1"/>
          </p:nvPr>
        </p:nvSpPr>
        <p:spPr>
          <a:xfrm>
            <a:off x="361506" y="1902251"/>
            <a:ext cx="8418070" cy="303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8349" marR="3340">
              <a:lnSpc>
                <a:spcPct val="101099"/>
              </a:lnSpc>
              <a:tabLst>
                <a:tab pos="1737357" algn="l"/>
              </a:tabLst>
              <a:defRPr sz="1950">
                <a:solidFill>
                  <a:srgbClr val="D20000"/>
                </a:solidFill>
                <a:latin typeface="+mj-lt"/>
              </a:defRPr>
            </a:lvl1pPr>
          </a:lstStyle>
          <a:p>
            <a:pPr marL="11132" marR="4453">
              <a:lnSpc>
                <a:spcPct val="101099"/>
              </a:lnSpc>
              <a:tabLst>
                <a:tab pos="2316476" algn="l"/>
              </a:tabLst>
            </a:pPr>
            <a:r>
              <a:rPr lang="ru-RU" sz="1950" dirty="0">
                <a:latin typeface="Arial"/>
                <a:cs typeface="Arial"/>
              </a:rPr>
              <a:t>Название презентации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5744308" y="3711294"/>
            <a:ext cx="303526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zh-CN" noProof="0" dirty="0"/>
              <a:t>Адресат презентации, дата</a:t>
            </a:r>
          </a:p>
        </p:txBody>
      </p:sp>
    </p:spTree>
    <p:extLst>
      <p:ext uri="{BB962C8B-B14F-4D97-AF65-F5344CB8AC3E}">
        <p14:creationId xmlns:p14="http://schemas.microsoft.com/office/powerpoint/2010/main" val="182420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62660-0DC8-416A-BD63-3FA857129A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546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B2413-C076-4101-8931-1F93F5864B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82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810FE-774B-4566-B0EE-185E6E6B60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498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8D5FE-8132-4124-AB43-EE1514A9B1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02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1618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2BCD6BB8-2D38-43F6-A1DB-EC6389D055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017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72641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AFEE3060-91C6-4D97-87BC-D695F7A5A2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93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7275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E70EF5B7-2248-46D6-8BEB-B43EE49B3D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539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80136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7713F96E-53C7-4F8A-AC1A-318906C078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11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5663730-5D48-43D5-A3A9-876C124963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v8.1c.ru/doc8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1c-ksu.ru/" TargetMode="External"/><Relationship Id="rId3" Type="http://schemas.openxmlformats.org/officeDocument/2006/relationships/image" Target="../media/image94.png"/><Relationship Id="rId7" Type="http://schemas.openxmlformats.org/officeDocument/2006/relationships/hyperlink" Target="https://www.lanit.ru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ci-rt.ru/" TargetMode="External"/><Relationship Id="rId5" Type="http://schemas.openxmlformats.org/officeDocument/2006/relationships/hyperlink" Target="https://1c.ru/" TargetMode="External"/><Relationship Id="rId4" Type="http://schemas.openxmlformats.org/officeDocument/2006/relationships/hyperlink" Target="https://eawards.1c.ru/projects/sozdanie-edinoy-sistemy-elektronnogo-dokumentooborota-esed-fgup-pochta-rossii-na-baze-1s-dokumentooborot-korp-58550/" TargetMode="External"/><Relationship Id="rId9" Type="http://schemas.openxmlformats.org/officeDocument/2006/relationships/hyperlink" Target="http://www.softrise.pro/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awards.1c.ru/projects/avtomatizaciya-zakupochnogo-dokumentooborota-i-dokumentacionnogo-obespecheniya-upravleniya-pao-nmtp-58855/" TargetMode="External"/><Relationship Id="rId4" Type="http://schemas.openxmlformats.org/officeDocument/2006/relationships/hyperlink" Target="https://www.1c-ksu.ru/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2000" y="2299289"/>
            <a:ext cx="7920000" cy="1845120"/>
          </a:xfrm>
        </p:spPr>
        <p:txBody>
          <a:bodyPr anchor="ctr" anchorCtr="0"/>
          <a:lstStyle/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Современные тенденции</a:t>
            </a:r>
            <a:b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реализации корпоративных проектов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" y="6332706"/>
            <a:ext cx="9144000" cy="215444"/>
          </a:xfrm>
        </p:spPr>
        <p:txBody>
          <a:bodyPr/>
          <a:lstStyle/>
          <a:p>
            <a:pPr algn="ctr">
              <a:spcBef>
                <a:spcPts val="0"/>
              </a:spcBef>
            </a:pPr>
            <a:fld id="{62035F2E-6BD5-4907-A6D9-992EB832F96B}" type="datetime1">
              <a:rPr lang="ru-RU" sz="1400" b="1" smtClean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pPr algn="ctr">
                <a:spcBef>
                  <a:spcPts val="0"/>
                </a:spcBef>
              </a:pPr>
              <a:t>08.04.2020</a:t>
            </a:fld>
            <a:endParaRPr lang="ru-RU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6833" y="4469050"/>
            <a:ext cx="5310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Леонид Бродский, директор</a:t>
            </a:r>
            <a:b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Марина Козлова, руководитель направления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6" y="482755"/>
            <a:ext cx="3520088" cy="5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Федеральное казначейство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инфраструктура для централизации финансового учета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806F9D-F465-4B71-9E27-F1E0D2075973}"/>
              </a:ext>
            </a:extLst>
          </p:cNvPr>
          <p:cNvSpPr/>
          <p:nvPr/>
        </p:nvSpPr>
        <p:spPr>
          <a:xfrm>
            <a:off x="2702636" y="1844824"/>
            <a:ext cx="1800200" cy="453650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C79A38-9E81-4034-AAA2-650A7628B167}"/>
              </a:ext>
            </a:extLst>
          </p:cNvPr>
          <p:cNvSpPr/>
          <p:nvPr/>
        </p:nvSpPr>
        <p:spPr>
          <a:xfrm>
            <a:off x="2702636" y="1844824"/>
            <a:ext cx="1800200" cy="53667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ФОИВ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9987EC-586C-4DEF-BFC2-1EC1AFAC82F8}"/>
              </a:ext>
            </a:extLst>
          </p:cNvPr>
          <p:cNvSpPr/>
          <p:nvPr/>
        </p:nvSpPr>
        <p:spPr>
          <a:xfrm>
            <a:off x="4934884" y="1844824"/>
            <a:ext cx="1944216" cy="453650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211933-724F-481F-96DA-189D66BBFAAE}"/>
              </a:ext>
            </a:extLst>
          </p:cNvPr>
          <p:cNvSpPr/>
          <p:nvPr/>
        </p:nvSpPr>
        <p:spPr>
          <a:xfrm>
            <a:off x="4934884" y="1844824"/>
            <a:ext cx="1944216" cy="53667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Федеральное казначейство</a:t>
            </a: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47DFE87C-A3E4-45E2-A27F-AF6FB646FCA1}"/>
              </a:ext>
            </a:extLst>
          </p:cNvPr>
          <p:cNvSpPr/>
          <p:nvPr/>
        </p:nvSpPr>
        <p:spPr>
          <a:xfrm>
            <a:off x="2918659" y="2551519"/>
            <a:ext cx="1296000" cy="1080000"/>
          </a:xfrm>
          <a:prstGeom prst="chevron">
            <a:avLst>
              <a:gd name="adj" fmla="val 25580"/>
            </a:avLst>
          </a:prstGeom>
          <a:solidFill>
            <a:srgbClr val="1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4A4660E-BBC6-4746-9CE4-635430D331B7}"/>
              </a:ext>
            </a:extLst>
          </p:cNvPr>
          <p:cNvSpPr/>
          <p:nvPr/>
        </p:nvSpPr>
        <p:spPr>
          <a:xfrm>
            <a:off x="3286811" y="2784696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87B1BF6F-7731-4CBA-92F6-200CDEC88790}"/>
              </a:ext>
            </a:extLst>
          </p:cNvPr>
          <p:cNvSpPr/>
          <p:nvPr/>
        </p:nvSpPr>
        <p:spPr>
          <a:xfrm>
            <a:off x="5186984" y="2548758"/>
            <a:ext cx="1296000" cy="1080000"/>
          </a:xfrm>
          <a:prstGeom prst="hexagon">
            <a:avLst/>
          </a:prstGeom>
          <a:solidFill>
            <a:srgbClr val="05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11B5FF4-EA87-49F9-8CB6-3F1D13FEEFC7}"/>
              </a:ext>
            </a:extLst>
          </p:cNvPr>
          <p:cNvSpPr/>
          <p:nvPr/>
        </p:nvSpPr>
        <p:spPr>
          <a:xfrm>
            <a:off x="5510948" y="2783316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3176991F-0795-48DD-8B50-5ECC2CDDCB93}"/>
              </a:ext>
            </a:extLst>
          </p:cNvPr>
          <p:cNvSpPr/>
          <p:nvPr/>
        </p:nvSpPr>
        <p:spPr>
          <a:xfrm>
            <a:off x="2918659" y="3819900"/>
            <a:ext cx="1296000" cy="1080000"/>
          </a:xfrm>
          <a:prstGeom prst="chevron">
            <a:avLst>
              <a:gd name="adj" fmla="val 2558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87C32BE-09BE-4B0E-98DA-9A61D9041D06}"/>
              </a:ext>
            </a:extLst>
          </p:cNvPr>
          <p:cNvSpPr/>
          <p:nvPr/>
        </p:nvSpPr>
        <p:spPr>
          <a:xfrm>
            <a:off x="3286811" y="4052970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id="{538675C7-58CC-42AA-9324-0B8A2F939815}"/>
              </a:ext>
            </a:extLst>
          </p:cNvPr>
          <p:cNvSpPr/>
          <p:nvPr/>
        </p:nvSpPr>
        <p:spPr>
          <a:xfrm>
            <a:off x="5186984" y="3819900"/>
            <a:ext cx="1296000" cy="1080000"/>
          </a:xfrm>
          <a:prstGeom prst="hexagon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DCBBB87-D3E2-45A7-85E1-654FE007C93C}"/>
              </a:ext>
            </a:extLst>
          </p:cNvPr>
          <p:cNvSpPr/>
          <p:nvPr/>
        </p:nvSpPr>
        <p:spPr>
          <a:xfrm>
            <a:off x="5510948" y="4055947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id="{DE2CA7D4-D5D7-4F6D-ADC0-0D7E54B1821A}"/>
              </a:ext>
            </a:extLst>
          </p:cNvPr>
          <p:cNvSpPr/>
          <p:nvPr/>
        </p:nvSpPr>
        <p:spPr>
          <a:xfrm>
            <a:off x="2918659" y="5085304"/>
            <a:ext cx="1296000" cy="1080000"/>
          </a:xfrm>
          <a:prstGeom prst="chevron">
            <a:avLst>
              <a:gd name="adj" fmla="val 25580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E19F49CD-DB05-40E5-8DEB-919996F5571A}"/>
              </a:ext>
            </a:extLst>
          </p:cNvPr>
          <p:cNvSpPr/>
          <p:nvPr/>
        </p:nvSpPr>
        <p:spPr>
          <a:xfrm>
            <a:off x="5186984" y="5085304"/>
            <a:ext cx="1296000" cy="1080000"/>
          </a:xfrm>
          <a:prstGeom prst="hexagon">
            <a:avLst/>
          </a:prstGeom>
          <a:solidFill>
            <a:srgbClr val="C09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F7D2F80-EC24-4AD6-BA41-B17A296E04D2}"/>
              </a:ext>
            </a:extLst>
          </p:cNvPr>
          <p:cNvSpPr/>
          <p:nvPr/>
        </p:nvSpPr>
        <p:spPr>
          <a:xfrm>
            <a:off x="5510948" y="5319862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AFC641F-7BDE-45D7-BECC-9739B2FA8264}"/>
              </a:ext>
            </a:extLst>
          </p:cNvPr>
          <p:cNvSpPr/>
          <p:nvPr/>
        </p:nvSpPr>
        <p:spPr>
          <a:xfrm>
            <a:off x="2270587" y="3000138"/>
            <a:ext cx="180000" cy="180000"/>
          </a:xfrm>
          <a:prstGeom prst="ellipse">
            <a:avLst/>
          </a:prstGeom>
          <a:solidFill>
            <a:srgbClr val="1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6350F69-C2E5-4715-A533-6514FDCA93B0}"/>
              </a:ext>
            </a:extLst>
          </p:cNvPr>
          <p:cNvSpPr/>
          <p:nvPr/>
        </p:nvSpPr>
        <p:spPr>
          <a:xfrm>
            <a:off x="2270587" y="4268412"/>
            <a:ext cx="180000" cy="180000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AAC1BBA-3C8B-4F4D-A3F1-63CCCE4DDE10}"/>
              </a:ext>
            </a:extLst>
          </p:cNvPr>
          <p:cNvSpPr/>
          <p:nvPr/>
        </p:nvSpPr>
        <p:spPr>
          <a:xfrm>
            <a:off x="2270587" y="5533099"/>
            <a:ext cx="180000" cy="180000"/>
          </a:xfrm>
          <a:prstGeom prst="ellipse">
            <a:avLst/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8D0C085-104D-4C87-BFEE-BCB2B36E87CC}"/>
              </a:ext>
            </a:extLst>
          </p:cNvPr>
          <p:cNvSpPr/>
          <p:nvPr/>
        </p:nvSpPr>
        <p:spPr>
          <a:xfrm>
            <a:off x="7125328" y="2995955"/>
            <a:ext cx="180000" cy="180000"/>
          </a:xfrm>
          <a:prstGeom prst="ellipse">
            <a:avLst/>
          </a:prstGeom>
          <a:solidFill>
            <a:srgbClr val="05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E472D04-CD46-478B-A77B-B98497F6E635}"/>
              </a:ext>
            </a:extLst>
          </p:cNvPr>
          <p:cNvSpPr/>
          <p:nvPr/>
        </p:nvSpPr>
        <p:spPr>
          <a:xfrm>
            <a:off x="7128304" y="4260079"/>
            <a:ext cx="180000" cy="180000"/>
          </a:xfrm>
          <a:prstGeom prst="ellipse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17FBFCF-CDE2-4E89-9255-1E8E886574B7}"/>
              </a:ext>
            </a:extLst>
          </p:cNvPr>
          <p:cNvSpPr/>
          <p:nvPr/>
        </p:nvSpPr>
        <p:spPr>
          <a:xfrm>
            <a:off x="7128304" y="5533099"/>
            <a:ext cx="180000" cy="180000"/>
          </a:xfrm>
          <a:prstGeom prst="ellipse">
            <a:avLst/>
          </a:prstGeom>
          <a:solidFill>
            <a:srgbClr val="C09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41A03E8-877F-4E48-BB14-63CFBFA8EE60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2450587" y="3090138"/>
            <a:ext cx="504017" cy="0"/>
          </a:xfrm>
          <a:prstGeom prst="line">
            <a:avLst/>
          </a:prstGeom>
          <a:ln w="22225">
            <a:solidFill>
              <a:srgbClr val="1D5B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D86FB21-645B-42A0-90FC-4C995969368F}"/>
              </a:ext>
            </a:extLst>
          </p:cNvPr>
          <p:cNvCxnSpPr>
            <a:cxnSpLocks/>
          </p:cNvCxnSpPr>
          <p:nvPr/>
        </p:nvCxnSpPr>
        <p:spPr>
          <a:xfrm>
            <a:off x="2414604" y="4365104"/>
            <a:ext cx="540000" cy="0"/>
          </a:xfrm>
          <a:prstGeom prst="line">
            <a:avLst/>
          </a:prstGeom>
          <a:ln w="2222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C15A3B1-848E-4F54-93FD-C3C789D88F41}"/>
              </a:ext>
            </a:extLst>
          </p:cNvPr>
          <p:cNvCxnSpPr>
            <a:cxnSpLocks/>
          </p:cNvCxnSpPr>
          <p:nvPr/>
        </p:nvCxnSpPr>
        <p:spPr>
          <a:xfrm>
            <a:off x="2414604" y="5623065"/>
            <a:ext cx="540000" cy="0"/>
          </a:xfrm>
          <a:prstGeom prst="line">
            <a:avLst/>
          </a:prstGeom>
          <a:ln w="22225">
            <a:solidFill>
              <a:srgbClr val="2E6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BE9ECC7-1B4F-4CFD-BF6F-0C18EB0ED707}"/>
              </a:ext>
            </a:extLst>
          </p:cNvPr>
          <p:cNvCxnSpPr>
            <a:cxnSpLocks/>
          </p:cNvCxnSpPr>
          <p:nvPr/>
        </p:nvCxnSpPr>
        <p:spPr>
          <a:xfrm>
            <a:off x="6662983" y="3090138"/>
            <a:ext cx="540000" cy="0"/>
          </a:xfrm>
          <a:prstGeom prst="line">
            <a:avLst/>
          </a:prstGeom>
          <a:ln w="22225">
            <a:solidFill>
              <a:srgbClr val="05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22440EB-E9D3-431F-A19B-F01484BBA20C}"/>
              </a:ext>
            </a:extLst>
          </p:cNvPr>
          <p:cNvCxnSpPr>
            <a:cxnSpLocks/>
          </p:cNvCxnSpPr>
          <p:nvPr/>
        </p:nvCxnSpPr>
        <p:spPr>
          <a:xfrm>
            <a:off x="6627000" y="4352423"/>
            <a:ext cx="540000" cy="0"/>
          </a:xfrm>
          <a:prstGeom prst="line">
            <a:avLst/>
          </a:prstGeom>
          <a:ln w="22225">
            <a:solidFill>
              <a:srgbClr val="A8BB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3D316F9-82C0-4F84-AE34-5B7CA35DC205}"/>
              </a:ext>
            </a:extLst>
          </p:cNvPr>
          <p:cNvCxnSpPr>
            <a:cxnSpLocks/>
          </p:cNvCxnSpPr>
          <p:nvPr/>
        </p:nvCxnSpPr>
        <p:spPr>
          <a:xfrm>
            <a:off x="6624156" y="5623099"/>
            <a:ext cx="540000" cy="0"/>
          </a:xfrm>
          <a:prstGeom prst="line">
            <a:avLst/>
          </a:prstGeom>
          <a:ln w="22225">
            <a:solidFill>
              <a:srgbClr val="C09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9CB3647-970A-45CB-B48A-4B73CFA522C7}"/>
              </a:ext>
            </a:extLst>
          </p:cNvPr>
          <p:cNvSpPr txBox="1"/>
          <p:nvPr/>
        </p:nvSpPr>
        <p:spPr>
          <a:xfrm>
            <a:off x="7308304" y="2857925"/>
            <a:ext cx="173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Бухгалтерские проводки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0DF7EC-3C44-4565-8165-F1302E349D99}"/>
              </a:ext>
            </a:extLst>
          </p:cNvPr>
          <p:cNvSpPr txBox="1"/>
          <p:nvPr/>
        </p:nvSpPr>
        <p:spPr>
          <a:xfrm>
            <a:off x="7308304" y="4212495"/>
            <a:ext cx="173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Главная книга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55EDB8-4B20-4733-A823-56C6C7823E96}"/>
              </a:ext>
            </a:extLst>
          </p:cNvPr>
          <p:cNvSpPr txBox="1"/>
          <p:nvPr/>
        </p:nvSpPr>
        <p:spPr>
          <a:xfrm>
            <a:off x="7305328" y="5493086"/>
            <a:ext cx="173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EF047-2234-493A-828F-30EBB6B50777}"/>
              </a:ext>
            </a:extLst>
          </p:cNvPr>
          <p:cNvSpPr txBox="1"/>
          <p:nvPr/>
        </p:nvSpPr>
        <p:spPr>
          <a:xfrm>
            <a:off x="545372" y="2915568"/>
            <a:ext cx="173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Первичные 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331E2B-3B8D-4371-A3FF-B9E87ECD391E}"/>
              </a:ext>
            </a:extLst>
          </p:cNvPr>
          <p:cNvSpPr txBox="1"/>
          <p:nvPr/>
        </p:nvSpPr>
        <p:spPr>
          <a:xfrm>
            <a:off x="547256" y="4210328"/>
            <a:ext cx="173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Аналитика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26FF07-ACC9-41C5-A42F-934ECBF5C957}"/>
              </a:ext>
            </a:extLst>
          </p:cNvPr>
          <p:cNvSpPr txBox="1"/>
          <p:nvPr/>
        </p:nvSpPr>
        <p:spPr>
          <a:xfrm>
            <a:off x="542527" y="5484565"/>
            <a:ext cx="173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Подписание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CDE027-A3BE-43C7-9259-40427D9EA10F}"/>
              </a:ext>
            </a:extLst>
          </p:cNvPr>
          <p:cNvSpPr txBox="1"/>
          <p:nvPr/>
        </p:nvSpPr>
        <p:spPr>
          <a:xfrm>
            <a:off x="2483768" y="103067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ГИИС «Электронный бюджет»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F37D4C5-19B5-463B-AEFF-D0E7D35C1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66" y="1172464"/>
            <a:ext cx="1208021" cy="134472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E454CF3-FCBF-4F5B-9A08-018325788FFA}"/>
              </a:ext>
            </a:extLst>
          </p:cNvPr>
          <p:cNvSpPr txBox="1"/>
          <p:nvPr/>
        </p:nvSpPr>
        <p:spPr>
          <a:xfrm>
            <a:off x="2483768" y="13656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Сервис облачного учета и отчетности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49FDDCF-6179-4913-A904-EF64F2101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24" y="4166048"/>
            <a:ext cx="440243" cy="38770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B4D7D9E-5E3B-4207-AEB2-3842C1E61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94" y="2859122"/>
            <a:ext cx="421173" cy="42117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2ECE4E-79FB-4E1E-8963-F1FCBE897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6" y="2884029"/>
            <a:ext cx="412218" cy="4122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E411A0D-FE58-4955-BECD-CE8BE3320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80" y="4132349"/>
            <a:ext cx="572864" cy="45510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39A8289-0454-4C71-B7F6-5D9A93E1D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6" y="5421318"/>
            <a:ext cx="351676" cy="403562"/>
          </a:xfrm>
          <a:prstGeom prst="rect">
            <a:avLst/>
          </a:prstGeom>
        </p:spPr>
      </p:pic>
      <p:sp>
        <p:nvSpPr>
          <p:cNvPr id="62" name="Овал 61">
            <a:extLst>
              <a:ext uri="{FF2B5EF4-FFF2-40B4-BE49-F238E27FC236}">
                <a16:creationId xmlns:a16="http://schemas.microsoft.com/office/drawing/2014/main" id="{E4326D35-B2CF-46C7-83F4-37481C9823FF}"/>
              </a:ext>
            </a:extLst>
          </p:cNvPr>
          <p:cNvSpPr/>
          <p:nvPr/>
        </p:nvSpPr>
        <p:spPr>
          <a:xfrm>
            <a:off x="3286811" y="5326143"/>
            <a:ext cx="648072" cy="61088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468E3F-B739-4B9B-A7E9-35595066EB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2810" y="5391304"/>
            <a:ext cx="424717" cy="468000"/>
          </a:xfrm>
          <a:custGeom>
            <a:avLst/>
            <a:gdLst>
              <a:gd name="connsiteX0" fmla="*/ 44108 w 446360"/>
              <a:gd name="connsiteY0" fmla="*/ 0 h 491848"/>
              <a:gd name="connsiteX1" fmla="*/ 419690 w 446360"/>
              <a:gd name="connsiteY1" fmla="*/ 0 h 491848"/>
              <a:gd name="connsiteX2" fmla="*/ 446360 w 446360"/>
              <a:gd name="connsiteY2" fmla="*/ 20742 h 491848"/>
              <a:gd name="connsiteX3" fmla="*/ 446360 w 446360"/>
              <a:gd name="connsiteY3" fmla="*/ 475516 h 491848"/>
              <a:gd name="connsiteX4" fmla="*/ 425361 w 446360"/>
              <a:gd name="connsiteY4" fmla="*/ 491848 h 491848"/>
              <a:gd name="connsiteX5" fmla="*/ 38438 w 446360"/>
              <a:gd name="connsiteY5" fmla="*/ 491848 h 491848"/>
              <a:gd name="connsiteX6" fmla="*/ 2771 w 446360"/>
              <a:gd name="connsiteY6" fmla="*/ 464109 h 491848"/>
              <a:gd name="connsiteX7" fmla="*/ 0 w 446360"/>
              <a:gd name="connsiteY7" fmla="*/ 460944 h 491848"/>
              <a:gd name="connsiteX8" fmla="*/ 0 w 446360"/>
              <a:gd name="connsiteY8" fmla="*/ 35315 h 491848"/>
              <a:gd name="connsiteX9" fmla="*/ 2771 w 446360"/>
              <a:gd name="connsiteY9" fmla="*/ 32149 h 49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60" h="491848">
                <a:moveTo>
                  <a:pt x="44108" y="0"/>
                </a:moveTo>
                <a:lnTo>
                  <a:pt x="419690" y="0"/>
                </a:lnTo>
                <a:lnTo>
                  <a:pt x="446360" y="20742"/>
                </a:lnTo>
                <a:lnTo>
                  <a:pt x="446360" y="475516"/>
                </a:lnTo>
                <a:lnTo>
                  <a:pt x="425361" y="491848"/>
                </a:lnTo>
                <a:lnTo>
                  <a:pt x="38438" y="491848"/>
                </a:lnTo>
                <a:lnTo>
                  <a:pt x="2771" y="464109"/>
                </a:lnTo>
                <a:lnTo>
                  <a:pt x="0" y="460944"/>
                </a:lnTo>
                <a:lnTo>
                  <a:pt x="0" y="35315"/>
                </a:lnTo>
                <a:lnTo>
                  <a:pt x="2771" y="32149"/>
                </a:lnTo>
                <a:close/>
              </a:path>
            </a:pathLst>
          </a:cu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2E6171D-3E11-47EA-8C35-9DA55B134C2C}"/>
              </a:ext>
            </a:extLst>
          </p:cNvPr>
          <p:cNvCxnSpPr>
            <a:cxnSpLocks/>
          </p:cNvCxnSpPr>
          <p:nvPr/>
        </p:nvCxnSpPr>
        <p:spPr>
          <a:xfrm>
            <a:off x="4227906" y="3094648"/>
            <a:ext cx="900000" cy="2792"/>
          </a:xfrm>
          <a:prstGeom prst="straightConnector1">
            <a:avLst/>
          </a:prstGeom>
          <a:ln w="19050">
            <a:solidFill>
              <a:srgbClr val="ED7C3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728B290-AF08-4B43-A74C-03B1D245E7A8}"/>
              </a:ext>
            </a:extLst>
          </p:cNvPr>
          <p:cNvCxnSpPr>
            <a:cxnSpLocks/>
          </p:cNvCxnSpPr>
          <p:nvPr/>
        </p:nvCxnSpPr>
        <p:spPr>
          <a:xfrm flipH="1">
            <a:off x="4255391" y="4358412"/>
            <a:ext cx="864000" cy="3715"/>
          </a:xfrm>
          <a:prstGeom prst="straightConnector1">
            <a:avLst/>
          </a:prstGeom>
          <a:ln w="19050">
            <a:solidFill>
              <a:srgbClr val="ED7C3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0E8D41AD-F3D8-4CF0-8C22-60B59BB5DB6D}"/>
              </a:ext>
            </a:extLst>
          </p:cNvPr>
          <p:cNvCxnSpPr>
            <a:cxnSpLocks/>
          </p:cNvCxnSpPr>
          <p:nvPr/>
        </p:nvCxnSpPr>
        <p:spPr>
          <a:xfrm flipV="1">
            <a:off x="4228997" y="5623099"/>
            <a:ext cx="900000" cy="2205"/>
          </a:xfrm>
          <a:prstGeom prst="straightConnector1">
            <a:avLst/>
          </a:prstGeom>
          <a:ln w="19050">
            <a:solidFill>
              <a:srgbClr val="ED7C3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83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1194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Федеральное казначейство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Требования ТЗ на создание ГИИС </a:t>
            </a:r>
            <a:r>
              <a:rPr 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«Электронный бюджет»</a:t>
            </a:r>
            <a:endParaRPr lang="ru-RU" altLang="ru-RU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F0E417-BFFF-49BC-BF4B-3CE2698796C1}"/>
              </a:ext>
            </a:extLst>
          </p:cNvPr>
          <p:cNvSpPr/>
          <p:nvPr/>
        </p:nvSpPr>
        <p:spPr>
          <a:xfrm>
            <a:off x="2627784" y="1259175"/>
            <a:ext cx="57606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2" indent="-177800" algn="just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endParaRPr lang="en-US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2" indent="-363538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Используемая платформа должна иметь возможность функционирования на операционных системах и СУБД, версии которых присутствуют 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Едином реестре российских программ Минкомсвязи России</a:t>
            </a:r>
          </a:p>
          <a:p>
            <a:pPr marL="541338" lvl="2" indent="-3635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Системное ПО серверов должно предоставлять безопасную и отказоустойчивую среду для функционирования приложений.</a:t>
            </a:r>
            <a:endParaRPr lang="en-US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2" indent="-3635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качестве серверной операционной системы должна использоваться операционная система </a:t>
            </a:r>
            <a:r>
              <a:rPr lang="ru-RU" sz="1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CentOS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версии 7.0 </a:t>
            </a: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выше. </a:t>
            </a:r>
            <a:endParaRPr lang="en-US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2" indent="-3635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качестве базисного программного обеспечения должны использоваться система управления базами данных </a:t>
            </a:r>
            <a:r>
              <a:rPr lang="ru-RU" sz="1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</a:t>
            </a: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Платформа разработки и исполнения прикладных решений «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1С:Предприятие 8</a:t>
            </a: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  <a:endParaRPr lang="en-US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2" indent="-3635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качестве дополнительного Системного или Базисного ПО, необходимых для функционирования Подсистемы, </a:t>
            </a:r>
            <a:r>
              <a:rPr lang="ru-RU" sz="13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 допускается использование проприетарных программных продуктов, происходящих из иностранных государств</a:t>
            </a:r>
            <a:endParaRPr lang="ru-RU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3FF58-82B0-44E3-B442-8E898FA08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7" y="3429000"/>
            <a:ext cx="2286005" cy="22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Федеральное казначейство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Архитектура </a:t>
            </a:r>
            <a:r>
              <a:rPr 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ГИИС «Электронный бюджет»</a:t>
            </a:r>
            <a:endParaRPr lang="ru-RU" altLang="ru-RU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2C6863FC-81F8-4446-8AFB-545C3EE40C08}"/>
              </a:ext>
            </a:extLst>
          </p:cNvPr>
          <p:cNvSpPr/>
          <p:nvPr/>
        </p:nvSpPr>
        <p:spPr>
          <a:xfrm>
            <a:off x="3486492" y="2733357"/>
            <a:ext cx="2615248" cy="93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2">
            <a:extLst>
              <a:ext uri="{FF2B5EF4-FFF2-40B4-BE49-F238E27FC236}">
                <a16:creationId xmlns:a16="http://schemas.microsoft.com/office/drawing/2014/main" id="{AFE04A12-F79E-4030-99F6-B504560ACECD}"/>
              </a:ext>
            </a:extLst>
          </p:cNvPr>
          <p:cNvSpPr/>
          <p:nvPr/>
        </p:nvSpPr>
        <p:spPr>
          <a:xfrm>
            <a:off x="3486491" y="5318125"/>
            <a:ext cx="2522787" cy="92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6">
            <a:extLst>
              <a:ext uri="{FF2B5EF4-FFF2-40B4-BE49-F238E27FC236}">
                <a16:creationId xmlns:a16="http://schemas.microsoft.com/office/drawing/2014/main" id="{7E3E8FBA-D5B5-48FD-95F2-A6351ABB7939}"/>
              </a:ext>
            </a:extLst>
          </p:cNvPr>
          <p:cNvSpPr/>
          <p:nvPr/>
        </p:nvSpPr>
        <p:spPr>
          <a:xfrm>
            <a:off x="4648542" y="2349344"/>
            <a:ext cx="313055" cy="170180"/>
          </a:xfrm>
          <a:custGeom>
            <a:avLst/>
            <a:gdLst/>
            <a:ahLst/>
            <a:cxnLst/>
            <a:rect l="l" t="t" r="r" b="b"/>
            <a:pathLst>
              <a:path w="313055" h="170180">
                <a:moveTo>
                  <a:pt x="312737" y="0"/>
                </a:moveTo>
                <a:lnTo>
                  <a:pt x="0" y="0"/>
                </a:lnTo>
                <a:lnTo>
                  <a:pt x="0" y="169862"/>
                </a:lnTo>
                <a:lnTo>
                  <a:pt x="312737" y="169862"/>
                </a:lnTo>
                <a:lnTo>
                  <a:pt x="312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4">
            <a:extLst>
              <a:ext uri="{FF2B5EF4-FFF2-40B4-BE49-F238E27FC236}">
                <a16:creationId xmlns:a16="http://schemas.microsoft.com/office/drawing/2014/main" id="{EAF59482-0CE0-46EF-AD89-8417DC2D9250}"/>
              </a:ext>
            </a:extLst>
          </p:cNvPr>
          <p:cNvSpPr/>
          <p:nvPr/>
        </p:nvSpPr>
        <p:spPr>
          <a:xfrm>
            <a:off x="7139265" y="2528668"/>
            <a:ext cx="313055" cy="144780"/>
          </a:xfrm>
          <a:custGeom>
            <a:avLst/>
            <a:gdLst/>
            <a:ahLst/>
            <a:cxnLst/>
            <a:rect l="l" t="t" r="r" b="b"/>
            <a:pathLst>
              <a:path w="313054" h="144780">
                <a:moveTo>
                  <a:pt x="312737" y="0"/>
                </a:moveTo>
                <a:lnTo>
                  <a:pt x="0" y="0"/>
                </a:lnTo>
                <a:lnTo>
                  <a:pt x="0" y="144462"/>
                </a:lnTo>
                <a:lnTo>
                  <a:pt x="312737" y="144462"/>
                </a:lnTo>
                <a:lnTo>
                  <a:pt x="312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8">
            <a:extLst>
              <a:ext uri="{FF2B5EF4-FFF2-40B4-BE49-F238E27FC236}">
                <a16:creationId xmlns:a16="http://schemas.microsoft.com/office/drawing/2014/main" id="{F54381C0-B5EC-4861-B302-B22EC49D0585}"/>
              </a:ext>
            </a:extLst>
          </p:cNvPr>
          <p:cNvSpPr/>
          <p:nvPr/>
        </p:nvSpPr>
        <p:spPr>
          <a:xfrm>
            <a:off x="3486492" y="4045431"/>
            <a:ext cx="2622550" cy="8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9">
            <a:extLst>
              <a:ext uri="{FF2B5EF4-FFF2-40B4-BE49-F238E27FC236}">
                <a16:creationId xmlns:a16="http://schemas.microsoft.com/office/drawing/2014/main" id="{E77A229A-F96B-4BDC-9D56-418948168D42}"/>
              </a:ext>
            </a:extLst>
          </p:cNvPr>
          <p:cNvSpPr txBox="1"/>
          <p:nvPr/>
        </p:nvSpPr>
        <p:spPr>
          <a:xfrm>
            <a:off x="4631004" y="4042575"/>
            <a:ext cx="12547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Активный</a:t>
            </a:r>
            <a:r>
              <a:rPr sz="1200" spc="-9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z="1200" spc="-5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кластер  серверов</a:t>
            </a:r>
            <a:endParaRPr sz="1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4" name="object 32">
            <a:extLst>
              <a:ext uri="{FF2B5EF4-FFF2-40B4-BE49-F238E27FC236}">
                <a16:creationId xmlns:a16="http://schemas.microsoft.com/office/drawing/2014/main" id="{D54978F2-47DC-45F2-89B0-8AA1F0963CCF}"/>
              </a:ext>
            </a:extLst>
          </p:cNvPr>
          <p:cNvSpPr txBox="1"/>
          <p:nvPr/>
        </p:nvSpPr>
        <p:spPr>
          <a:xfrm>
            <a:off x="4964125" y="5494694"/>
            <a:ext cx="58851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2585E"/>
                </a:solidFill>
                <a:latin typeface="Liberation Sans Narrow"/>
                <a:cs typeface="Liberation Sans Narrow"/>
              </a:rPr>
              <a:t>СУБД</a:t>
            </a:r>
            <a:endParaRPr sz="1400" dirty="0">
              <a:latin typeface="Liberation Sans Narrow"/>
              <a:cs typeface="Liberation Sans Narrow"/>
            </a:endParaRPr>
          </a:p>
        </p:txBody>
      </p:sp>
      <p:sp>
        <p:nvSpPr>
          <p:cNvPr id="88" name="object 36">
            <a:extLst>
              <a:ext uri="{FF2B5EF4-FFF2-40B4-BE49-F238E27FC236}">
                <a16:creationId xmlns:a16="http://schemas.microsoft.com/office/drawing/2014/main" id="{48097304-81B7-4322-BCA0-DC24C2CEBB5A}"/>
              </a:ext>
            </a:extLst>
          </p:cNvPr>
          <p:cNvSpPr/>
          <p:nvPr/>
        </p:nvSpPr>
        <p:spPr>
          <a:xfrm>
            <a:off x="3541645" y="1422737"/>
            <a:ext cx="2467634" cy="906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42">
            <a:extLst>
              <a:ext uri="{FF2B5EF4-FFF2-40B4-BE49-F238E27FC236}">
                <a16:creationId xmlns:a16="http://schemas.microsoft.com/office/drawing/2014/main" id="{66D8E1F4-89E9-4FED-AF7F-27276DFCE540}"/>
              </a:ext>
            </a:extLst>
          </p:cNvPr>
          <p:cNvGrpSpPr/>
          <p:nvPr/>
        </p:nvGrpSpPr>
        <p:grpSpPr>
          <a:xfrm>
            <a:off x="5749696" y="5377729"/>
            <a:ext cx="1017270" cy="576000"/>
            <a:chOff x="3970401" y="5211826"/>
            <a:chExt cx="1405255" cy="817880"/>
          </a:xfrm>
        </p:grpSpPr>
        <p:sp>
          <p:nvSpPr>
            <p:cNvPr id="95" name="object 43">
              <a:extLst>
                <a:ext uri="{FF2B5EF4-FFF2-40B4-BE49-F238E27FC236}">
                  <a16:creationId xmlns:a16="http://schemas.microsoft.com/office/drawing/2014/main" id="{3FC2C872-E702-4A6F-84B0-F6426E36C159}"/>
                </a:ext>
              </a:extLst>
            </p:cNvPr>
            <p:cNvSpPr/>
            <p:nvPr/>
          </p:nvSpPr>
          <p:spPr>
            <a:xfrm>
              <a:off x="3976751" y="5218176"/>
              <a:ext cx="1392555" cy="805180"/>
            </a:xfrm>
            <a:custGeom>
              <a:avLst/>
              <a:gdLst/>
              <a:ahLst/>
              <a:cxnLst/>
              <a:rect l="l" t="t" r="r" b="b"/>
              <a:pathLst>
                <a:path w="1392554" h="805179">
                  <a:moveTo>
                    <a:pt x="1258062" y="0"/>
                  </a:moveTo>
                  <a:lnTo>
                    <a:pt x="134112" y="0"/>
                  </a:lnTo>
                  <a:lnTo>
                    <a:pt x="91683" y="6827"/>
                  </a:lnTo>
                  <a:lnTo>
                    <a:pt x="54864" y="25847"/>
                  </a:lnTo>
                  <a:lnTo>
                    <a:pt x="25847" y="54863"/>
                  </a:lnTo>
                  <a:lnTo>
                    <a:pt x="6827" y="91683"/>
                  </a:lnTo>
                  <a:lnTo>
                    <a:pt x="0" y="134112"/>
                  </a:lnTo>
                  <a:lnTo>
                    <a:pt x="0" y="670648"/>
                  </a:lnTo>
                  <a:lnTo>
                    <a:pt x="6827" y="713051"/>
                  </a:lnTo>
                  <a:lnTo>
                    <a:pt x="25847" y="749877"/>
                  </a:lnTo>
                  <a:lnTo>
                    <a:pt x="54863" y="778916"/>
                  </a:lnTo>
                  <a:lnTo>
                    <a:pt x="91683" y="797960"/>
                  </a:lnTo>
                  <a:lnTo>
                    <a:pt x="134112" y="804799"/>
                  </a:lnTo>
                  <a:lnTo>
                    <a:pt x="1258062" y="804799"/>
                  </a:lnTo>
                  <a:lnTo>
                    <a:pt x="1300441" y="797960"/>
                  </a:lnTo>
                  <a:lnTo>
                    <a:pt x="1337255" y="778916"/>
                  </a:lnTo>
                  <a:lnTo>
                    <a:pt x="1366290" y="749877"/>
                  </a:lnTo>
                  <a:lnTo>
                    <a:pt x="1385334" y="713051"/>
                  </a:lnTo>
                  <a:lnTo>
                    <a:pt x="1392174" y="670648"/>
                  </a:lnTo>
                  <a:lnTo>
                    <a:pt x="1392174" y="134112"/>
                  </a:lnTo>
                  <a:lnTo>
                    <a:pt x="1385334" y="91683"/>
                  </a:lnTo>
                  <a:lnTo>
                    <a:pt x="1366290" y="54864"/>
                  </a:lnTo>
                  <a:lnTo>
                    <a:pt x="1337255" y="25847"/>
                  </a:lnTo>
                  <a:lnTo>
                    <a:pt x="1300441" y="6827"/>
                  </a:lnTo>
                  <a:lnTo>
                    <a:pt x="1258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Postgres Pro</a:t>
              </a:r>
              <a:endParaRPr sz="1000" spc="-5" dirty="0">
                <a:solidFill>
                  <a:srgbClr val="0D0D0D"/>
                </a:solidFill>
                <a:latin typeface="Arial"/>
                <a:cs typeface="Arial"/>
              </a:endParaRPr>
            </a:p>
          </p:txBody>
        </p:sp>
        <p:sp>
          <p:nvSpPr>
            <p:cNvPr id="96" name="object 44">
              <a:extLst>
                <a:ext uri="{FF2B5EF4-FFF2-40B4-BE49-F238E27FC236}">
                  <a16:creationId xmlns:a16="http://schemas.microsoft.com/office/drawing/2014/main" id="{CC0F3B59-5C23-45B4-B180-0C4AACD46511}"/>
                </a:ext>
              </a:extLst>
            </p:cNvPr>
            <p:cNvSpPr/>
            <p:nvPr/>
          </p:nvSpPr>
          <p:spPr>
            <a:xfrm>
              <a:off x="3976751" y="5218176"/>
              <a:ext cx="1392555" cy="805180"/>
            </a:xfrm>
            <a:custGeom>
              <a:avLst/>
              <a:gdLst/>
              <a:ahLst/>
              <a:cxnLst/>
              <a:rect l="l" t="t" r="r" b="b"/>
              <a:pathLst>
                <a:path w="1392554" h="805179">
                  <a:moveTo>
                    <a:pt x="0" y="134112"/>
                  </a:moveTo>
                  <a:lnTo>
                    <a:pt x="6827" y="91683"/>
                  </a:lnTo>
                  <a:lnTo>
                    <a:pt x="25847" y="54863"/>
                  </a:lnTo>
                  <a:lnTo>
                    <a:pt x="54864" y="25847"/>
                  </a:lnTo>
                  <a:lnTo>
                    <a:pt x="91683" y="6827"/>
                  </a:lnTo>
                  <a:lnTo>
                    <a:pt x="134112" y="0"/>
                  </a:lnTo>
                  <a:lnTo>
                    <a:pt x="1258062" y="0"/>
                  </a:lnTo>
                  <a:lnTo>
                    <a:pt x="1300441" y="6827"/>
                  </a:lnTo>
                  <a:lnTo>
                    <a:pt x="1337255" y="25847"/>
                  </a:lnTo>
                  <a:lnTo>
                    <a:pt x="1366290" y="54864"/>
                  </a:lnTo>
                  <a:lnTo>
                    <a:pt x="1385334" y="91683"/>
                  </a:lnTo>
                  <a:lnTo>
                    <a:pt x="1392174" y="134112"/>
                  </a:lnTo>
                  <a:lnTo>
                    <a:pt x="1392174" y="670648"/>
                  </a:lnTo>
                  <a:lnTo>
                    <a:pt x="1385334" y="713051"/>
                  </a:lnTo>
                  <a:lnTo>
                    <a:pt x="1366290" y="749877"/>
                  </a:lnTo>
                  <a:lnTo>
                    <a:pt x="1337255" y="778916"/>
                  </a:lnTo>
                  <a:lnTo>
                    <a:pt x="1300441" y="797960"/>
                  </a:lnTo>
                  <a:lnTo>
                    <a:pt x="1258062" y="804799"/>
                  </a:lnTo>
                  <a:lnTo>
                    <a:pt x="134112" y="804799"/>
                  </a:lnTo>
                  <a:lnTo>
                    <a:pt x="91683" y="797960"/>
                  </a:lnTo>
                  <a:lnTo>
                    <a:pt x="54863" y="778916"/>
                  </a:lnTo>
                  <a:lnTo>
                    <a:pt x="25847" y="749877"/>
                  </a:lnTo>
                  <a:lnTo>
                    <a:pt x="6827" y="713051"/>
                  </a:lnTo>
                  <a:lnTo>
                    <a:pt x="0" y="670648"/>
                  </a:lnTo>
                  <a:lnTo>
                    <a:pt x="0" y="134112"/>
                  </a:lnTo>
                  <a:close/>
                </a:path>
              </a:pathLst>
            </a:custGeom>
            <a:ln w="12700">
              <a:solidFill>
                <a:srgbClr val="B1C1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48">
            <a:extLst>
              <a:ext uri="{FF2B5EF4-FFF2-40B4-BE49-F238E27FC236}">
                <a16:creationId xmlns:a16="http://schemas.microsoft.com/office/drawing/2014/main" id="{6F634B91-9F9E-43EF-8A20-0129DC3D3A19}"/>
              </a:ext>
            </a:extLst>
          </p:cNvPr>
          <p:cNvSpPr/>
          <p:nvPr/>
        </p:nvSpPr>
        <p:spPr>
          <a:xfrm>
            <a:off x="5772331" y="2792651"/>
            <a:ext cx="1008000" cy="576000"/>
          </a:xfrm>
          <a:custGeom>
            <a:avLst/>
            <a:gdLst/>
            <a:ahLst/>
            <a:cxnLst/>
            <a:rect l="l" t="t" r="r" b="b"/>
            <a:pathLst>
              <a:path w="1014729" h="459105">
                <a:moveTo>
                  <a:pt x="0" y="76453"/>
                </a:moveTo>
                <a:lnTo>
                  <a:pt x="5998" y="46666"/>
                </a:lnTo>
                <a:lnTo>
                  <a:pt x="22367" y="22367"/>
                </a:lnTo>
                <a:lnTo>
                  <a:pt x="46666" y="5998"/>
                </a:lnTo>
                <a:lnTo>
                  <a:pt x="76453" y="0"/>
                </a:lnTo>
                <a:lnTo>
                  <a:pt x="937895" y="0"/>
                </a:lnTo>
                <a:lnTo>
                  <a:pt x="967628" y="5998"/>
                </a:lnTo>
                <a:lnTo>
                  <a:pt x="991933" y="22367"/>
                </a:lnTo>
                <a:lnTo>
                  <a:pt x="1008332" y="46666"/>
                </a:lnTo>
                <a:lnTo>
                  <a:pt x="1014349" y="76453"/>
                </a:lnTo>
                <a:lnTo>
                  <a:pt x="1014349" y="382270"/>
                </a:lnTo>
                <a:lnTo>
                  <a:pt x="1008332" y="412003"/>
                </a:lnTo>
                <a:lnTo>
                  <a:pt x="991933" y="436308"/>
                </a:lnTo>
                <a:lnTo>
                  <a:pt x="967628" y="452707"/>
                </a:lnTo>
                <a:lnTo>
                  <a:pt x="937895" y="458724"/>
                </a:lnTo>
                <a:lnTo>
                  <a:pt x="76453" y="458724"/>
                </a:lnTo>
                <a:lnTo>
                  <a:pt x="46666" y="452707"/>
                </a:lnTo>
                <a:lnTo>
                  <a:pt x="22367" y="436308"/>
                </a:lnTo>
                <a:lnTo>
                  <a:pt x="5998" y="412003"/>
                </a:lnTo>
                <a:lnTo>
                  <a:pt x="0" y="382270"/>
                </a:lnTo>
                <a:lnTo>
                  <a:pt x="0" y="764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B1C1CE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000" spc="-5" dirty="0">
                <a:solidFill>
                  <a:srgbClr val="0D0D0D"/>
                </a:solidFill>
                <a:latin typeface="Arial"/>
                <a:cs typeface="Arial"/>
              </a:rPr>
              <a:t>Apache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3B55BC3-9141-4EC2-8040-A92838EE1B59}"/>
              </a:ext>
            </a:extLst>
          </p:cNvPr>
          <p:cNvGrpSpPr/>
          <p:nvPr/>
        </p:nvGrpSpPr>
        <p:grpSpPr>
          <a:xfrm>
            <a:off x="5736331" y="1322336"/>
            <a:ext cx="1044000" cy="861508"/>
            <a:chOff x="5802376" y="1101725"/>
            <a:chExt cx="1354219" cy="868680"/>
          </a:xfrm>
        </p:grpSpPr>
        <p:sp>
          <p:nvSpPr>
            <p:cNvPr id="107" name="object 55">
              <a:extLst>
                <a:ext uri="{FF2B5EF4-FFF2-40B4-BE49-F238E27FC236}">
                  <a16:creationId xmlns:a16="http://schemas.microsoft.com/office/drawing/2014/main" id="{18CDF961-E5AA-45CA-9409-2FF56BAFCD9C}"/>
                </a:ext>
              </a:extLst>
            </p:cNvPr>
            <p:cNvSpPr/>
            <p:nvPr/>
          </p:nvSpPr>
          <p:spPr>
            <a:xfrm>
              <a:off x="5802376" y="1101725"/>
              <a:ext cx="1354219" cy="868680"/>
            </a:xfrm>
            <a:custGeom>
              <a:avLst/>
              <a:gdLst/>
              <a:ahLst/>
              <a:cxnLst/>
              <a:rect l="l" t="t" r="r" b="b"/>
              <a:pathLst>
                <a:path w="1476375" h="868680">
                  <a:moveTo>
                    <a:pt x="1331595" y="0"/>
                  </a:moveTo>
                  <a:lnTo>
                    <a:pt x="144652" y="0"/>
                  </a:lnTo>
                  <a:lnTo>
                    <a:pt x="98934" y="7376"/>
                  </a:lnTo>
                  <a:lnTo>
                    <a:pt x="59225" y="27919"/>
                  </a:lnTo>
                  <a:lnTo>
                    <a:pt x="27911" y="59253"/>
                  </a:lnTo>
                  <a:lnTo>
                    <a:pt x="7375" y="98999"/>
                  </a:lnTo>
                  <a:lnTo>
                    <a:pt x="0" y="144779"/>
                  </a:lnTo>
                  <a:lnTo>
                    <a:pt x="0" y="723646"/>
                  </a:lnTo>
                  <a:lnTo>
                    <a:pt x="7375" y="769378"/>
                  </a:lnTo>
                  <a:lnTo>
                    <a:pt x="27911" y="809118"/>
                  </a:lnTo>
                  <a:lnTo>
                    <a:pt x="59225" y="840469"/>
                  </a:lnTo>
                  <a:lnTo>
                    <a:pt x="98934" y="861037"/>
                  </a:lnTo>
                  <a:lnTo>
                    <a:pt x="144652" y="868426"/>
                  </a:lnTo>
                  <a:lnTo>
                    <a:pt x="1331595" y="868426"/>
                  </a:lnTo>
                  <a:lnTo>
                    <a:pt x="1377327" y="861037"/>
                  </a:lnTo>
                  <a:lnTo>
                    <a:pt x="1417067" y="840469"/>
                  </a:lnTo>
                  <a:lnTo>
                    <a:pt x="1448418" y="809118"/>
                  </a:lnTo>
                  <a:lnTo>
                    <a:pt x="1468986" y="769378"/>
                  </a:lnTo>
                  <a:lnTo>
                    <a:pt x="1476375" y="723646"/>
                  </a:lnTo>
                  <a:lnTo>
                    <a:pt x="1476375" y="144779"/>
                  </a:lnTo>
                  <a:lnTo>
                    <a:pt x="1468986" y="98999"/>
                  </a:lnTo>
                  <a:lnTo>
                    <a:pt x="1448418" y="59253"/>
                  </a:lnTo>
                  <a:lnTo>
                    <a:pt x="1417067" y="27919"/>
                  </a:lnTo>
                  <a:lnTo>
                    <a:pt x="1377327" y="7376"/>
                  </a:lnTo>
                  <a:lnTo>
                    <a:pt x="13315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Internet Explorer</a:t>
              </a:r>
              <a:r>
                <a:rPr lang="ru-RU" sz="1000" spc="-5" dirty="0">
                  <a:solidFill>
                    <a:srgbClr val="0D0D0D"/>
                  </a:solidFill>
                  <a:latin typeface="Arial"/>
                  <a:cs typeface="Arial"/>
                </a:rPr>
                <a:t/>
              </a:r>
              <a:br>
                <a:rPr lang="ru-RU" sz="1000" spc="-5" dirty="0">
                  <a:solidFill>
                    <a:srgbClr val="0D0D0D"/>
                  </a:solidFill>
                  <a:latin typeface="Arial"/>
                  <a:cs typeface="Arial"/>
                </a:rPr>
              </a:br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Chrome</a:t>
              </a:r>
              <a:endParaRPr lang="ru-RU" sz="1000" spc="-5" dirty="0">
                <a:solidFill>
                  <a:srgbClr val="0D0D0D"/>
                </a:solidFill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Firefox</a:t>
              </a:r>
              <a:r>
                <a:rPr lang="ru-RU" sz="1000" spc="-5" dirty="0">
                  <a:solidFill>
                    <a:srgbClr val="0D0D0D"/>
                  </a:solidFill>
                  <a:latin typeface="Arial"/>
                  <a:cs typeface="Arial"/>
                </a:rPr>
                <a:t/>
              </a:r>
              <a:br>
                <a:rPr lang="ru-RU" sz="1000" spc="-5" dirty="0">
                  <a:solidFill>
                    <a:srgbClr val="0D0D0D"/>
                  </a:solidFill>
                  <a:latin typeface="Arial"/>
                  <a:cs typeface="Arial"/>
                </a:rPr>
              </a:br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Safari</a:t>
              </a:r>
              <a:endParaRPr lang="ru-RU" sz="1000" spc="-5" dirty="0">
                <a:solidFill>
                  <a:srgbClr val="0D0D0D"/>
                </a:solidFill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Yandex</a:t>
              </a:r>
              <a:endParaRPr dirty="0"/>
            </a:p>
          </p:txBody>
        </p:sp>
        <p:sp>
          <p:nvSpPr>
            <p:cNvPr id="108" name="object 56">
              <a:extLst>
                <a:ext uri="{FF2B5EF4-FFF2-40B4-BE49-F238E27FC236}">
                  <a16:creationId xmlns:a16="http://schemas.microsoft.com/office/drawing/2014/main" id="{E7C72E7D-CB86-4F32-A161-2022FFD81B09}"/>
                </a:ext>
              </a:extLst>
            </p:cNvPr>
            <p:cNvSpPr/>
            <p:nvPr/>
          </p:nvSpPr>
          <p:spPr>
            <a:xfrm>
              <a:off x="5802376" y="1101725"/>
              <a:ext cx="1354219" cy="868680"/>
            </a:xfrm>
            <a:custGeom>
              <a:avLst/>
              <a:gdLst/>
              <a:ahLst/>
              <a:cxnLst/>
              <a:rect l="l" t="t" r="r" b="b"/>
              <a:pathLst>
                <a:path w="1476375" h="868680">
                  <a:moveTo>
                    <a:pt x="0" y="144779"/>
                  </a:moveTo>
                  <a:lnTo>
                    <a:pt x="7375" y="98999"/>
                  </a:lnTo>
                  <a:lnTo>
                    <a:pt x="27911" y="59253"/>
                  </a:lnTo>
                  <a:lnTo>
                    <a:pt x="59225" y="27919"/>
                  </a:lnTo>
                  <a:lnTo>
                    <a:pt x="98934" y="7376"/>
                  </a:lnTo>
                  <a:lnTo>
                    <a:pt x="144652" y="0"/>
                  </a:lnTo>
                  <a:lnTo>
                    <a:pt x="1331595" y="0"/>
                  </a:lnTo>
                  <a:lnTo>
                    <a:pt x="1377327" y="7376"/>
                  </a:lnTo>
                  <a:lnTo>
                    <a:pt x="1417067" y="27919"/>
                  </a:lnTo>
                  <a:lnTo>
                    <a:pt x="1448418" y="59253"/>
                  </a:lnTo>
                  <a:lnTo>
                    <a:pt x="1468986" y="98999"/>
                  </a:lnTo>
                  <a:lnTo>
                    <a:pt x="1476375" y="144779"/>
                  </a:lnTo>
                  <a:lnTo>
                    <a:pt x="1476375" y="723646"/>
                  </a:lnTo>
                  <a:lnTo>
                    <a:pt x="1468986" y="769378"/>
                  </a:lnTo>
                  <a:lnTo>
                    <a:pt x="1448418" y="809118"/>
                  </a:lnTo>
                  <a:lnTo>
                    <a:pt x="1417067" y="840469"/>
                  </a:lnTo>
                  <a:lnTo>
                    <a:pt x="1377327" y="861037"/>
                  </a:lnTo>
                  <a:lnTo>
                    <a:pt x="1331595" y="868426"/>
                  </a:lnTo>
                  <a:lnTo>
                    <a:pt x="144652" y="868426"/>
                  </a:lnTo>
                  <a:lnTo>
                    <a:pt x="98934" y="861037"/>
                  </a:lnTo>
                  <a:lnTo>
                    <a:pt x="59225" y="840469"/>
                  </a:lnTo>
                  <a:lnTo>
                    <a:pt x="27911" y="809118"/>
                  </a:lnTo>
                  <a:lnTo>
                    <a:pt x="7375" y="769378"/>
                  </a:lnTo>
                  <a:lnTo>
                    <a:pt x="0" y="723646"/>
                  </a:lnTo>
                  <a:lnTo>
                    <a:pt x="0" y="144779"/>
                  </a:lnTo>
                  <a:close/>
                </a:path>
              </a:pathLst>
            </a:custGeom>
            <a:ln w="12700">
              <a:solidFill>
                <a:srgbClr val="B1C1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62">
            <a:extLst>
              <a:ext uri="{FF2B5EF4-FFF2-40B4-BE49-F238E27FC236}">
                <a16:creationId xmlns:a16="http://schemas.microsoft.com/office/drawing/2014/main" id="{CF2565D0-A64C-4448-A764-E14365B7758E}"/>
              </a:ext>
            </a:extLst>
          </p:cNvPr>
          <p:cNvSpPr txBox="1"/>
          <p:nvPr/>
        </p:nvSpPr>
        <p:spPr>
          <a:xfrm>
            <a:off x="2030710" y="5425441"/>
            <a:ext cx="107037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bg2">
                    <a:lumMod val="50000"/>
                  </a:schemeClr>
                </a:solidFill>
                <a:latin typeface="+mj-lt"/>
                <a:cs typeface="Liberation Sans Narrow"/>
              </a:rPr>
              <a:t>СУБД</a:t>
            </a:r>
          </a:p>
        </p:txBody>
      </p:sp>
      <p:sp>
        <p:nvSpPr>
          <p:cNvPr id="115" name="object 63">
            <a:extLst>
              <a:ext uri="{FF2B5EF4-FFF2-40B4-BE49-F238E27FC236}">
                <a16:creationId xmlns:a16="http://schemas.microsoft.com/office/drawing/2014/main" id="{0C5CB624-551F-496F-B923-C0AC962D112D}"/>
              </a:ext>
            </a:extLst>
          </p:cNvPr>
          <p:cNvSpPr txBox="1"/>
          <p:nvPr/>
        </p:nvSpPr>
        <p:spPr>
          <a:xfrm>
            <a:off x="2030710" y="4110969"/>
            <a:ext cx="167719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 err="1">
                <a:solidFill>
                  <a:schemeClr val="bg2">
                    <a:lumMod val="50000"/>
                  </a:schemeClr>
                </a:solidFill>
                <a:latin typeface="+mj-lt"/>
                <a:cs typeface="Liberation Sans Narrow"/>
              </a:rPr>
              <a:t>Сервер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  <a:cs typeface="Liberation Sans Narrow"/>
              </a:rPr>
              <a:t> приложений</a:t>
            </a:r>
            <a:endParaRPr sz="2000" dirty="0">
              <a:solidFill>
                <a:schemeClr val="bg2">
                  <a:lumMod val="50000"/>
                </a:schemeClr>
              </a:solidFill>
              <a:latin typeface="+mj-lt"/>
              <a:cs typeface="Liberation Sans Narrow"/>
            </a:endParaRPr>
          </a:p>
        </p:txBody>
      </p:sp>
      <p:sp>
        <p:nvSpPr>
          <p:cNvPr id="116" name="object 64">
            <a:extLst>
              <a:ext uri="{FF2B5EF4-FFF2-40B4-BE49-F238E27FC236}">
                <a16:creationId xmlns:a16="http://schemas.microsoft.com/office/drawing/2014/main" id="{732EC067-5CA2-4134-A1E5-4C1284CBD6A1}"/>
              </a:ext>
            </a:extLst>
          </p:cNvPr>
          <p:cNvSpPr txBox="1"/>
          <p:nvPr/>
        </p:nvSpPr>
        <p:spPr>
          <a:xfrm>
            <a:off x="2030710" y="1422737"/>
            <a:ext cx="109241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chemeClr val="bg2">
                    <a:lumMod val="50000"/>
                  </a:schemeClr>
                </a:solidFill>
                <a:latin typeface="+mj-lt"/>
                <a:cs typeface="Liberation Sans Narrow"/>
              </a:rPr>
              <a:t>Клиент</a:t>
            </a:r>
            <a:endParaRPr sz="2000" dirty="0">
              <a:solidFill>
                <a:schemeClr val="bg2">
                  <a:lumMod val="50000"/>
                </a:schemeClr>
              </a:solidFill>
              <a:latin typeface="+mj-lt"/>
              <a:cs typeface="Liberation Sans Narrow"/>
            </a:endParaRPr>
          </a:p>
        </p:txBody>
      </p:sp>
      <p:sp>
        <p:nvSpPr>
          <p:cNvPr id="125" name="object 29">
            <a:extLst>
              <a:ext uri="{FF2B5EF4-FFF2-40B4-BE49-F238E27FC236}">
                <a16:creationId xmlns:a16="http://schemas.microsoft.com/office/drawing/2014/main" id="{55D59A75-33F3-43B8-9357-AF6AE7CB6607}"/>
              </a:ext>
            </a:extLst>
          </p:cNvPr>
          <p:cNvSpPr txBox="1"/>
          <p:nvPr/>
        </p:nvSpPr>
        <p:spPr>
          <a:xfrm>
            <a:off x="4631004" y="1569866"/>
            <a:ext cx="125476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Веб-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клиент</a:t>
            </a:r>
            <a:endParaRPr sz="1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6" name="object 29">
            <a:extLst>
              <a:ext uri="{FF2B5EF4-FFF2-40B4-BE49-F238E27FC236}">
                <a16:creationId xmlns:a16="http://schemas.microsoft.com/office/drawing/2014/main" id="{D9281C30-350C-438A-8D24-72F6C2453584}"/>
              </a:ext>
            </a:extLst>
          </p:cNvPr>
          <p:cNvSpPr txBox="1"/>
          <p:nvPr/>
        </p:nvSpPr>
        <p:spPr>
          <a:xfrm>
            <a:off x="4631004" y="2838260"/>
            <a:ext cx="125476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Веб-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52585E"/>
                </a:solidFill>
                <a:latin typeface="+mj-lt"/>
                <a:cs typeface="Calibri" panose="020F0502020204030204" pitchFamily="34" charset="0"/>
              </a:rPr>
              <a:t>сервер</a:t>
            </a:r>
            <a:endParaRPr sz="12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7" name="object 42">
            <a:extLst>
              <a:ext uri="{FF2B5EF4-FFF2-40B4-BE49-F238E27FC236}">
                <a16:creationId xmlns:a16="http://schemas.microsoft.com/office/drawing/2014/main" id="{7D9AED27-9912-4372-AF0F-EC900B8C874E}"/>
              </a:ext>
            </a:extLst>
          </p:cNvPr>
          <p:cNvGrpSpPr/>
          <p:nvPr/>
        </p:nvGrpSpPr>
        <p:grpSpPr>
          <a:xfrm>
            <a:off x="5791594" y="4073791"/>
            <a:ext cx="1017270" cy="576000"/>
            <a:chOff x="3970401" y="5211826"/>
            <a:chExt cx="1405255" cy="817880"/>
          </a:xfrm>
        </p:grpSpPr>
        <p:sp>
          <p:nvSpPr>
            <p:cNvPr id="128" name="object 43">
              <a:extLst>
                <a:ext uri="{FF2B5EF4-FFF2-40B4-BE49-F238E27FC236}">
                  <a16:creationId xmlns:a16="http://schemas.microsoft.com/office/drawing/2014/main" id="{765C5BD1-4EDB-4B14-9AED-54153BCEC726}"/>
                </a:ext>
              </a:extLst>
            </p:cNvPr>
            <p:cNvSpPr/>
            <p:nvPr/>
          </p:nvSpPr>
          <p:spPr>
            <a:xfrm>
              <a:off x="3976751" y="5218176"/>
              <a:ext cx="1392555" cy="805180"/>
            </a:xfrm>
            <a:custGeom>
              <a:avLst/>
              <a:gdLst/>
              <a:ahLst/>
              <a:cxnLst/>
              <a:rect l="l" t="t" r="r" b="b"/>
              <a:pathLst>
                <a:path w="1392554" h="805179">
                  <a:moveTo>
                    <a:pt x="1258062" y="0"/>
                  </a:moveTo>
                  <a:lnTo>
                    <a:pt x="134112" y="0"/>
                  </a:lnTo>
                  <a:lnTo>
                    <a:pt x="91683" y="6827"/>
                  </a:lnTo>
                  <a:lnTo>
                    <a:pt x="54864" y="25847"/>
                  </a:lnTo>
                  <a:lnTo>
                    <a:pt x="25847" y="54863"/>
                  </a:lnTo>
                  <a:lnTo>
                    <a:pt x="6827" y="91683"/>
                  </a:lnTo>
                  <a:lnTo>
                    <a:pt x="0" y="134112"/>
                  </a:lnTo>
                  <a:lnTo>
                    <a:pt x="0" y="670648"/>
                  </a:lnTo>
                  <a:lnTo>
                    <a:pt x="6827" y="713051"/>
                  </a:lnTo>
                  <a:lnTo>
                    <a:pt x="25847" y="749877"/>
                  </a:lnTo>
                  <a:lnTo>
                    <a:pt x="54863" y="778916"/>
                  </a:lnTo>
                  <a:lnTo>
                    <a:pt x="91683" y="797960"/>
                  </a:lnTo>
                  <a:lnTo>
                    <a:pt x="134112" y="804799"/>
                  </a:lnTo>
                  <a:lnTo>
                    <a:pt x="1258062" y="804799"/>
                  </a:lnTo>
                  <a:lnTo>
                    <a:pt x="1300441" y="797960"/>
                  </a:lnTo>
                  <a:lnTo>
                    <a:pt x="1337255" y="778916"/>
                  </a:lnTo>
                  <a:lnTo>
                    <a:pt x="1366290" y="749877"/>
                  </a:lnTo>
                  <a:lnTo>
                    <a:pt x="1385334" y="713051"/>
                  </a:lnTo>
                  <a:lnTo>
                    <a:pt x="1392174" y="670648"/>
                  </a:lnTo>
                  <a:lnTo>
                    <a:pt x="1392174" y="134112"/>
                  </a:lnTo>
                  <a:lnTo>
                    <a:pt x="1385334" y="91683"/>
                  </a:lnTo>
                  <a:lnTo>
                    <a:pt x="1366290" y="54864"/>
                  </a:lnTo>
                  <a:lnTo>
                    <a:pt x="1337255" y="25847"/>
                  </a:lnTo>
                  <a:lnTo>
                    <a:pt x="1300441" y="6827"/>
                  </a:lnTo>
                  <a:lnTo>
                    <a:pt x="1258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000" spc="-5" dirty="0">
                  <a:solidFill>
                    <a:srgbClr val="0D0D0D"/>
                  </a:solidFill>
                  <a:latin typeface="Arial"/>
                  <a:cs typeface="Arial"/>
                </a:rPr>
                <a:t>CentOS</a:t>
              </a:r>
              <a:endParaRPr sz="1000" spc="-5" dirty="0">
                <a:solidFill>
                  <a:srgbClr val="0D0D0D"/>
                </a:solidFill>
                <a:latin typeface="Arial"/>
                <a:cs typeface="Arial"/>
              </a:endParaRPr>
            </a:p>
          </p:txBody>
        </p:sp>
        <p:sp>
          <p:nvSpPr>
            <p:cNvPr id="129" name="object 44">
              <a:extLst>
                <a:ext uri="{FF2B5EF4-FFF2-40B4-BE49-F238E27FC236}">
                  <a16:creationId xmlns:a16="http://schemas.microsoft.com/office/drawing/2014/main" id="{6DD7ED31-E903-40F5-82A2-A20F5587D1A5}"/>
                </a:ext>
              </a:extLst>
            </p:cNvPr>
            <p:cNvSpPr/>
            <p:nvPr/>
          </p:nvSpPr>
          <p:spPr>
            <a:xfrm>
              <a:off x="3976751" y="5218176"/>
              <a:ext cx="1392555" cy="805180"/>
            </a:xfrm>
            <a:custGeom>
              <a:avLst/>
              <a:gdLst/>
              <a:ahLst/>
              <a:cxnLst/>
              <a:rect l="l" t="t" r="r" b="b"/>
              <a:pathLst>
                <a:path w="1392554" h="805179">
                  <a:moveTo>
                    <a:pt x="0" y="134112"/>
                  </a:moveTo>
                  <a:lnTo>
                    <a:pt x="6827" y="91683"/>
                  </a:lnTo>
                  <a:lnTo>
                    <a:pt x="25847" y="54863"/>
                  </a:lnTo>
                  <a:lnTo>
                    <a:pt x="54864" y="25847"/>
                  </a:lnTo>
                  <a:lnTo>
                    <a:pt x="91683" y="6827"/>
                  </a:lnTo>
                  <a:lnTo>
                    <a:pt x="134112" y="0"/>
                  </a:lnTo>
                  <a:lnTo>
                    <a:pt x="1258062" y="0"/>
                  </a:lnTo>
                  <a:lnTo>
                    <a:pt x="1300441" y="6827"/>
                  </a:lnTo>
                  <a:lnTo>
                    <a:pt x="1337255" y="25847"/>
                  </a:lnTo>
                  <a:lnTo>
                    <a:pt x="1366290" y="54864"/>
                  </a:lnTo>
                  <a:lnTo>
                    <a:pt x="1385334" y="91683"/>
                  </a:lnTo>
                  <a:lnTo>
                    <a:pt x="1392174" y="134112"/>
                  </a:lnTo>
                  <a:lnTo>
                    <a:pt x="1392174" y="670648"/>
                  </a:lnTo>
                  <a:lnTo>
                    <a:pt x="1385334" y="713051"/>
                  </a:lnTo>
                  <a:lnTo>
                    <a:pt x="1366290" y="749877"/>
                  </a:lnTo>
                  <a:lnTo>
                    <a:pt x="1337255" y="778916"/>
                  </a:lnTo>
                  <a:lnTo>
                    <a:pt x="1300441" y="797960"/>
                  </a:lnTo>
                  <a:lnTo>
                    <a:pt x="1258062" y="804799"/>
                  </a:lnTo>
                  <a:lnTo>
                    <a:pt x="134112" y="804799"/>
                  </a:lnTo>
                  <a:lnTo>
                    <a:pt x="91683" y="797960"/>
                  </a:lnTo>
                  <a:lnTo>
                    <a:pt x="54863" y="778916"/>
                  </a:lnTo>
                  <a:lnTo>
                    <a:pt x="25847" y="749877"/>
                  </a:lnTo>
                  <a:lnTo>
                    <a:pt x="6827" y="713051"/>
                  </a:lnTo>
                  <a:lnTo>
                    <a:pt x="0" y="670648"/>
                  </a:lnTo>
                  <a:lnTo>
                    <a:pt x="0" y="134112"/>
                  </a:lnTo>
                  <a:close/>
                </a:path>
              </a:pathLst>
            </a:custGeom>
            <a:ln w="12700">
              <a:solidFill>
                <a:srgbClr val="B1C1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8">
            <a:extLst>
              <a:ext uri="{FF2B5EF4-FFF2-40B4-BE49-F238E27FC236}">
                <a16:creationId xmlns:a16="http://schemas.microsoft.com/office/drawing/2014/main" id="{087B06B6-A5EE-435D-9AF6-343425521BDB}"/>
              </a:ext>
            </a:extLst>
          </p:cNvPr>
          <p:cNvSpPr/>
          <p:nvPr/>
        </p:nvSpPr>
        <p:spPr>
          <a:xfrm>
            <a:off x="1183323" y="2288077"/>
            <a:ext cx="6480000" cy="59867"/>
          </a:xfrm>
          <a:custGeom>
            <a:avLst/>
            <a:gdLst/>
            <a:ahLst/>
            <a:cxnLst/>
            <a:rect l="l" t="t" r="r" b="b"/>
            <a:pathLst>
              <a:path w="6336030">
                <a:moveTo>
                  <a:pt x="0" y="0"/>
                </a:moveTo>
                <a:lnTo>
                  <a:pt x="6335776" y="0"/>
                </a:lnTo>
              </a:path>
            </a:pathLst>
          </a:custGeom>
          <a:ln w="15875">
            <a:solidFill>
              <a:srgbClr val="B1C1C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>
            <a:extLst>
              <a:ext uri="{FF2B5EF4-FFF2-40B4-BE49-F238E27FC236}">
                <a16:creationId xmlns:a16="http://schemas.microsoft.com/office/drawing/2014/main" id="{CB7BDFA2-F50E-41CF-B60A-0034F2B9AE9B}"/>
              </a:ext>
            </a:extLst>
          </p:cNvPr>
          <p:cNvSpPr txBox="1"/>
          <p:nvPr/>
        </p:nvSpPr>
        <p:spPr>
          <a:xfrm>
            <a:off x="2030710" y="2773565"/>
            <a:ext cx="109241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5" dirty="0">
                <a:solidFill>
                  <a:schemeClr val="bg2">
                    <a:lumMod val="50000"/>
                  </a:schemeClr>
                </a:solidFill>
                <a:latin typeface="+mj-lt"/>
                <a:cs typeface="Liberation Sans Narrow"/>
              </a:rPr>
              <a:t>Веб-сервер</a:t>
            </a:r>
            <a:endParaRPr sz="2000" dirty="0">
              <a:solidFill>
                <a:schemeClr val="bg2">
                  <a:lumMod val="50000"/>
                </a:schemeClr>
              </a:solidFill>
              <a:latin typeface="+mj-lt"/>
              <a:cs typeface="Liberation Sans Narrow"/>
            </a:endParaRPr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CF2571E4-F3D5-4622-B752-CBB86BA0A379}"/>
              </a:ext>
            </a:extLst>
          </p:cNvPr>
          <p:cNvCxnSpPr>
            <a:cxnSpLocks/>
          </p:cNvCxnSpPr>
          <p:nvPr/>
        </p:nvCxnSpPr>
        <p:spPr>
          <a:xfrm>
            <a:off x="4777001" y="2128471"/>
            <a:ext cx="7302" cy="570899"/>
          </a:xfrm>
          <a:prstGeom prst="straightConnector1">
            <a:avLst/>
          </a:prstGeom>
          <a:ln w="31750">
            <a:solidFill>
              <a:srgbClr val="7E7E7E"/>
            </a:solidFill>
            <a:headEnd type="none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bject 8">
            <a:extLst>
              <a:ext uri="{FF2B5EF4-FFF2-40B4-BE49-F238E27FC236}">
                <a16:creationId xmlns:a16="http://schemas.microsoft.com/office/drawing/2014/main" id="{93E269B6-6192-4AFA-A628-CDAA36741F75}"/>
              </a:ext>
            </a:extLst>
          </p:cNvPr>
          <p:cNvSpPr/>
          <p:nvPr/>
        </p:nvSpPr>
        <p:spPr>
          <a:xfrm>
            <a:off x="1188344" y="3657165"/>
            <a:ext cx="6480000" cy="59867"/>
          </a:xfrm>
          <a:custGeom>
            <a:avLst/>
            <a:gdLst/>
            <a:ahLst/>
            <a:cxnLst/>
            <a:rect l="l" t="t" r="r" b="b"/>
            <a:pathLst>
              <a:path w="6336030">
                <a:moveTo>
                  <a:pt x="0" y="0"/>
                </a:moveTo>
                <a:lnTo>
                  <a:pt x="6335776" y="0"/>
                </a:lnTo>
              </a:path>
            </a:pathLst>
          </a:custGeom>
          <a:ln w="15875">
            <a:solidFill>
              <a:srgbClr val="B1C1C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8">
            <a:extLst>
              <a:ext uri="{FF2B5EF4-FFF2-40B4-BE49-F238E27FC236}">
                <a16:creationId xmlns:a16="http://schemas.microsoft.com/office/drawing/2014/main" id="{F3553293-176D-4C73-BE32-3756D6DB74E4}"/>
              </a:ext>
            </a:extLst>
          </p:cNvPr>
          <p:cNvSpPr/>
          <p:nvPr/>
        </p:nvSpPr>
        <p:spPr>
          <a:xfrm>
            <a:off x="1140000" y="5032329"/>
            <a:ext cx="6480000" cy="59867"/>
          </a:xfrm>
          <a:custGeom>
            <a:avLst/>
            <a:gdLst/>
            <a:ahLst/>
            <a:cxnLst/>
            <a:rect l="l" t="t" r="r" b="b"/>
            <a:pathLst>
              <a:path w="6336030">
                <a:moveTo>
                  <a:pt x="0" y="0"/>
                </a:moveTo>
                <a:lnTo>
                  <a:pt x="6335776" y="0"/>
                </a:lnTo>
              </a:path>
            </a:pathLst>
          </a:custGeom>
          <a:ln w="15875">
            <a:solidFill>
              <a:srgbClr val="B1C1C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9EA07DF9-B493-46EC-A210-F3FA287ADF77}"/>
              </a:ext>
            </a:extLst>
          </p:cNvPr>
          <p:cNvCxnSpPr>
            <a:cxnSpLocks/>
          </p:cNvCxnSpPr>
          <p:nvPr/>
        </p:nvCxnSpPr>
        <p:spPr>
          <a:xfrm>
            <a:off x="4790465" y="3501008"/>
            <a:ext cx="7302" cy="570899"/>
          </a:xfrm>
          <a:prstGeom prst="straightConnector1">
            <a:avLst/>
          </a:prstGeom>
          <a:ln w="31750">
            <a:solidFill>
              <a:srgbClr val="7E7E7E"/>
            </a:solidFill>
            <a:headEnd type="none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>
            <a:extLst>
              <a:ext uri="{FF2B5EF4-FFF2-40B4-BE49-F238E27FC236}">
                <a16:creationId xmlns:a16="http://schemas.microsoft.com/office/drawing/2014/main" id="{6A049D6A-529E-425B-8AF5-AE4181C62917}"/>
              </a:ext>
            </a:extLst>
          </p:cNvPr>
          <p:cNvCxnSpPr>
            <a:cxnSpLocks/>
          </p:cNvCxnSpPr>
          <p:nvPr/>
        </p:nvCxnSpPr>
        <p:spPr>
          <a:xfrm>
            <a:off x="4797767" y="4746068"/>
            <a:ext cx="7302" cy="570899"/>
          </a:xfrm>
          <a:prstGeom prst="straightConnector1">
            <a:avLst/>
          </a:prstGeom>
          <a:ln w="31750">
            <a:solidFill>
              <a:srgbClr val="7E7E7E"/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98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Федеральное казначейство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Postgres</a:t>
            </a: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 </a:t>
            </a: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под нагрузкой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Block Arc 38">
            <a:extLst>
              <a:ext uri="{FF2B5EF4-FFF2-40B4-BE49-F238E27FC236}">
                <a16:creationId xmlns:a16="http://schemas.microsoft.com/office/drawing/2014/main" id="{FC5F2D3F-4A67-4469-BE77-15AA20EB1FD8}"/>
              </a:ext>
            </a:extLst>
          </p:cNvPr>
          <p:cNvSpPr/>
          <p:nvPr/>
        </p:nvSpPr>
        <p:spPr>
          <a:xfrm>
            <a:off x="5245232" y="2928139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5" name="Block Arc 37">
            <a:extLst>
              <a:ext uri="{FF2B5EF4-FFF2-40B4-BE49-F238E27FC236}">
                <a16:creationId xmlns:a16="http://schemas.microsoft.com/office/drawing/2014/main" id="{CC18C0FB-1C2E-49BB-9888-FF9ED86C569F}"/>
              </a:ext>
            </a:extLst>
          </p:cNvPr>
          <p:cNvSpPr/>
          <p:nvPr/>
        </p:nvSpPr>
        <p:spPr>
          <a:xfrm rot="10800000">
            <a:off x="3838618" y="2925977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Block Arc 36">
            <a:extLst>
              <a:ext uri="{FF2B5EF4-FFF2-40B4-BE49-F238E27FC236}">
                <a16:creationId xmlns:a16="http://schemas.microsoft.com/office/drawing/2014/main" id="{49C7C21B-C4F4-4FCA-9EE7-89C10D5304ED}"/>
              </a:ext>
            </a:extLst>
          </p:cNvPr>
          <p:cNvSpPr/>
          <p:nvPr/>
        </p:nvSpPr>
        <p:spPr>
          <a:xfrm>
            <a:off x="2434334" y="2940839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7" name="Block Arc 35">
            <a:extLst>
              <a:ext uri="{FF2B5EF4-FFF2-40B4-BE49-F238E27FC236}">
                <a16:creationId xmlns:a16="http://schemas.microsoft.com/office/drawing/2014/main" id="{C76A6C65-B69B-400E-A876-75A0D3C584BD}"/>
              </a:ext>
            </a:extLst>
          </p:cNvPr>
          <p:cNvSpPr/>
          <p:nvPr/>
        </p:nvSpPr>
        <p:spPr>
          <a:xfrm rot="10800000">
            <a:off x="1023931" y="292597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Block Arc 39">
            <a:extLst>
              <a:ext uri="{FF2B5EF4-FFF2-40B4-BE49-F238E27FC236}">
                <a16:creationId xmlns:a16="http://schemas.microsoft.com/office/drawing/2014/main" id="{EA6934E9-2D0C-42DD-89DE-F65839C6B1E5}"/>
              </a:ext>
            </a:extLst>
          </p:cNvPr>
          <p:cNvSpPr/>
          <p:nvPr/>
        </p:nvSpPr>
        <p:spPr>
          <a:xfrm rot="10800000">
            <a:off x="6653232" y="2925977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9" name="Полилиния 137">
            <a:extLst>
              <a:ext uri="{FF2B5EF4-FFF2-40B4-BE49-F238E27FC236}">
                <a16:creationId xmlns:a16="http://schemas.microsoft.com/office/drawing/2014/main" id="{4CE3F690-F99F-400F-9881-399C3FA6F980}"/>
              </a:ext>
            </a:extLst>
          </p:cNvPr>
          <p:cNvSpPr/>
          <p:nvPr/>
        </p:nvSpPr>
        <p:spPr>
          <a:xfrm>
            <a:off x="1023931" y="2928139"/>
            <a:ext cx="7292485" cy="1661022"/>
          </a:xfrm>
          <a:custGeom>
            <a:avLst/>
            <a:gdLst>
              <a:gd name="connsiteX0" fmla="*/ 6460894 w 7292485"/>
              <a:gd name="connsiteY0" fmla="*/ 0 h 1661022"/>
              <a:gd name="connsiteX1" fmla="*/ 6876689 w 7292485"/>
              <a:gd name="connsiteY1" fmla="*/ 111412 h 1661022"/>
              <a:gd name="connsiteX2" fmla="*/ 7292485 w 7292485"/>
              <a:gd name="connsiteY2" fmla="*/ 831592 h 1661022"/>
              <a:gd name="connsiteX3" fmla="*/ 7038168 w 7292485"/>
              <a:gd name="connsiteY3" fmla="*/ 831593 h 1661022"/>
              <a:gd name="connsiteX4" fmla="*/ 6749531 w 7292485"/>
              <a:gd name="connsiteY4" fmla="*/ 331658 h 1661022"/>
              <a:gd name="connsiteX5" fmla="*/ 6172256 w 7292485"/>
              <a:gd name="connsiteY5" fmla="*/ 331658 h 1661022"/>
              <a:gd name="connsiteX6" fmla="*/ 5903601 w 7292485"/>
              <a:gd name="connsiteY6" fmla="*/ 680972 h 1661022"/>
              <a:gd name="connsiteX7" fmla="*/ 5883905 w 7292485"/>
              <a:gd name="connsiteY7" fmla="*/ 829430 h 1661022"/>
              <a:gd name="connsiteX8" fmla="*/ 5884485 w 7292485"/>
              <a:gd name="connsiteY8" fmla="*/ 829430 h 1661022"/>
              <a:gd name="connsiteX9" fmla="*/ 5468689 w 7292485"/>
              <a:gd name="connsiteY9" fmla="*/ 1549610 h 1661022"/>
              <a:gd name="connsiteX10" fmla="*/ 4637097 w 7292485"/>
              <a:gd name="connsiteY10" fmla="*/ 1549610 h 1661022"/>
              <a:gd name="connsiteX11" fmla="*/ 4221301 w 7292485"/>
              <a:gd name="connsiteY11" fmla="*/ 829430 h 1661022"/>
              <a:gd name="connsiteX12" fmla="*/ 4223267 w 7292485"/>
              <a:gd name="connsiteY12" fmla="*/ 829430 h 1661022"/>
              <a:gd name="connsiteX13" fmla="*/ 4203572 w 7292485"/>
              <a:gd name="connsiteY13" fmla="*/ 680972 h 1661022"/>
              <a:gd name="connsiteX14" fmla="*/ 3934917 w 7292485"/>
              <a:gd name="connsiteY14" fmla="*/ 331658 h 1661022"/>
              <a:gd name="connsiteX15" fmla="*/ 3357642 w 7292485"/>
              <a:gd name="connsiteY15" fmla="*/ 331658 h 1661022"/>
              <a:gd name="connsiteX16" fmla="*/ 3088987 w 7292485"/>
              <a:gd name="connsiteY16" fmla="*/ 680972 h 1661022"/>
              <a:gd name="connsiteX17" fmla="*/ 3069291 w 7292485"/>
              <a:gd name="connsiteY17" fmla="*/ 829430 h 1661022"/>
              <a:gd name="connsiteX18" fmla="*/ 3069797 w 7292485"/>
              <a:gd name="connsiteY18" fmla="*/ 829430 h 1661022"/>
              <a:gd name="connsiteX19" fmla="*/ 2654001 w 7292485"/>
              <a:gd name="connsiteY19" fmla="*/ 1549610 h 1661022"/>
              <a:gd name="connsiteX20" fmla="*/ 1822409 w 7292485"/>
              <a:gd name="connsiteY20" fmla="*/ 1549610 h 1661022"/>
              <a:gd name="connsiteX21" fmla="*/ 1406613 w 7292485"/>
              <a:gd name="connsiteY21" fmla="*/ 829430 h 1661022"/>
              <a:gd name="connsiteX22" fmla="*/ 1408580 w 7292485"/>
              <a:gd name="connsiteY22" fmla="*/ 829430 h 1661022"/>
              <a:gd name="connsiteX23" fmla="*/ 1388885 w 7292485"/>
              <a:gd name="connsiteY23" fmla="*/ 680972 h 1661022"/>
              <a:gd name="connsiteX24" fmla="*/ 1120230 w 7292485"/>
              <a:gd name="connsiteY24" fmla="*/ 331658 h 1661022"/>
              <a:gd name="connsiteX25" fmla="*/ 542955 w 7292485"/>
              <a:gd name="connsiteY25" fmla="*/ 331658 h 1661022"/>
              <a:gd name="connsiteX26" fmla="*/ 254317 w 7292485"/>
              <a:gd name="connsiteY26" fmla="*/ 831593 h 1661022"/>
              <a:gd name="connsiteX27" fmla="*/ 0 w 7292485"/>
              <a:gd name="connsiteY27" fmla="*/ 831592 h 1661022"/>
              <a:gd name="connsiteX28" fmla="*/ 415796 w 7292485"/>
              <a:gd name="connsiteY28" fmla="*/ 111412 h 1661022"/>
              <a:gd name="connsiteX29" fmla="*/ 831593 w 7292485"/>
              <a:gd name="connsiteY29" fmla="*/ 0 h 1661022"/>
              <a:gd name="connsiteX30" fmla="*/ 1247388 w 7292485"/>
              <a:gd name="connsiteY30" fmla="*/ 111412 h 1661022"/>
              <a:gd name="connsiteX31" fmla="*/ 1663184 w 7292485"/>
              <a:gd name="connsiteY31" fmla="*/ 831592 h 1661022"/>
              <a:gd name="connsiteX32" fmla="*/ 1661217 w 7292485"/>
              <a:gd name="connsiteY32" fmla="*/ 831592 h 1661022"/>
              <a:gd name="connsiteX33" fmla="*/ 1680913 w 7292485"/>
              <a:gd name="connsiteY33" fmla="*/ 980051 h 1661022"/>
              <a:gd name="connsiteX34" fmla="*/ 1949567 w 7292485"/>
              <a:gd name="connsiteY34" fmla="*/ 1329364 h 1661022"/>
              <a:gd name="connsiteX35" fmla="*/ 2526842 w 7292485"/>
              <a:gd name="connsiteY35" fmla="*/ 1329364 h 1661022"/>
              <a:gd name="connsiteX36" fmla="*/ 2795498 w 7292485"/>
              <a:gd name="connsiteY36" fmla="*/ 980051 h 1661022"/>
              <a:gd name="connsiteX37" fmla="*/ 2815193 w 7292485"/>
              <a:gd name="connsiteY37" fmla="*/ 831592 h 1661022"/>
              <a:gd name="connsiteX38" fmla="*/ 2814687 w 7292485"/>
              <a:gd name="connsiteY38" fmla="*/ 831592 h 1661022"/>
              <a:gd name="connsiteX39" fmla="*/ 3230483 w 7292485"/>
              <a:gd name="connsiteY39" fmla="*/ 111412 h 1661022"/>
              <a:gd name="connsiteX40" fmla="*/ 3646280 w 7292485"/>
              <a:gd name="connsiteY40" fmla="*/ 0 h 1661022"/>
              <a:gd name="connsiteX41" fmla="*/ 4062075 w 7292485"/>
              <a:gd name="connsiteY41" fmla="*/ 111412 h 1661022"/>
              <a:gd name="connsiteX42" fmla="*/ 4477871 w 7292485"/>
              <a:gd name="connsiteY42" fmla="*/ 831592 h 1661022"/>
              <a:gd name="connsiteX43" fmla="*/ 4475905 w 7292485"/>
              <a:gd name="connsiteY43" fmla="*/ 831592 h 1661022"/>
              <a:gd name="connsiteX44" fmla="*/ 4495601 w 7292485"/>
              <a:gd name="connsiteY44" fmla="*/ 980051 h 1661022"/>
              <a:gd name="connsiteX45" fmla="*/ 4764255 w 7292485"/>
              <a:gd name="connsiteY45" fmla="*/ 1329364 h 1661022"/>
              <a:gd name="connsiteX46" fmla="*/ 5341530 w 7292485"/>
              <a:gd name="connsiteY46" fmla="*/ 1329364 h 1661022"/>
              <a:gd name="connsiteX47" fmla="*/ 5610186 w 7292485"/>
              <a:gd name="connsiteY47" fmla="*/ 980051 h 1661022"/>
              <a:gd name="connsiteX48" fmla="*/ 5629881 w 7292485"/>
              <a:gd name="connsiteY48" fmla="*/ 831592 h 1661022"/>
              <a:gd name="connsiteX49" fmla="*/ 5629301 w 7292485"/>
              <a:gd name="connsiteY49" fmla="*/ 831592 h 1661022"/>
              <a:gd name="connsiteX50" fmla="*/ 6045097 w 7292485"/>
              <a:gd name="connsiteY50" fmla="*/ 111412 h 1661022"/>
              <a:gd name="connsiteX51" fmla="*/ 6460894 w 7292485"/>
              <a:gd name="connsiteY51" fmla="*/ 0 h 166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292485" h="1661022">
                <a:moveTo>
                  <a:pt x="6460894" y="0"/>
                </a:moveTo>
                <a:cubicBezTo>
                  <a:pt x="6604468" y="0"/>
                  <a:pt x="6748042" y="37138"/>
                  <a:pt x="6876689" y="111412"/>
                </a:cubicBezTo>
                <a:cubicBezTo>
                  <a:pt x="7133984" y="259962"/>
                  <a:pt x="7292485" y="534493"/>
                  <a:pt x="7292485" y="831592"/>
                </a:cubicBezTo>
                <a:lnTo>
                  <a:pt x="7038168" y="831593"/>
                </a:lnTo>
                <a:cubicBezTo>
                  <a:pt x="7038168" y="625352"/>
                  <a:pt x="6928140" y="434778"/>
                  <a:pt x="6749531" y="331658"/>
                </a:cubicBezTo>
                <a:cubicBezTo>
                  <a:pt x="6570922" y="228538"/>
                  <a:pt x="6350865" y="228538"/>
                  <a:pt x="6172256" y="331658"/>
                </a:cubicBezTo>
                <a:cubicBezTo>
                  <a:pt x="6038299" y="408998"/>
                  <a:pt x="5942919" y="535531"/>
                  <a:pt x="5903601" y="680972"/>
                </a:cubicBezTo>
                <a:lnTo>
                  <a:pt x="5883905" y="829430"/>
                </a:lnTo>
                <a:lnTo>
                  <a:pt x="5884485" y="829430"/>
                </a:lnTo>
                <a:cubicBezTo>
                  <a:pt x="5884485" y="1126529"/>
                  <a:pt x="5725984" y="1401060"/>
                  <a:pt x="5468689" y="1549610"/>
                </a:cubicBezTo>
                <a:cubicBezTo>
                  <a:pt x="5211393" y="1698160"/>
                  <a:pt x="4894392" y="1698159"/>
                  <a:pt x="4637097" y="1549610"/>
                </a:cubicBezTo>
                <a:cubicBezTo>
                  <a:pt x="4379802" y="1401060"/>
                  <a:pt x="4221301" y="1126529"/>
                  <a:pt x="4221301" y="829430"/>
                </a:cubicBezTo>
                <a:lnTo>
                  <a:pt x="4223267" y="829430"/>
                </a:lnTo>
                <a:lnTo>
                  <a:pt x="4203572" y="680972"/>
                </a:lnTo>
                <a:cubicBezTo>
                  <a:pt x="4164254" y="535531"/>
                  <a:pt x="4068874" y="408998"/>
                  <a:pt x="3934917" y="331658"/>
                </a:cubicBezTo>
                <a:cubicBezTo>
                  <a:pt x="3756308" y="228538"/>
                  <a:pt x="3536251" y="228538"/>
                  <a:pt x="3357642" y="331658"/>
                </a:cubicBezTo>
                <a:cubicBezTo>
                  <a:pt x="3223685" y="408998"/>
                  <a:pt x="3128305" y="535531"/>
                  <a:pt x="3088987" y="680972"/>
                </a:cubicBezTo>
                <a:lnTo>
                  <a:pt x="3069291" y="829430"/>
                </a:lnTo>
                <a:lnTo>
                  <a:pt x="3069797" y="829430"/>
                </a:lnTo>
                <a:cubicBezTo>
                  <a:pt x="3069797" y="1126529"/>
                  <a:pt x="2911296" y="1401060"/>
                  <a:pt x="2654001" y="1549610"/>
                </a:cubicBezTo>
                <a:cubicBezTo>
                  <a:pt x="2396705" y="1698160"/>
                  <a:pt x="2079705" y="1698159"/>
                  <a:pt x="1822409" y="1549610"/>
                </a:cubicBezTo>
                <a:cubicBezTo>
                  <a:pt x="1565114" y="1401060"/>
                  <a:pt x="1406613" y="1126529"/>
                  <a:pt x="1406613" y="829430"/>
                </a:cubicBezTo>
                <a:lnTo>
                  <a:pt x="1408580" y="829430"/>
                </a:lnTo>
                <a:lnTo>
                  <a:pt x="1388885" y="680972"/>
                </a:lnTo>
                <a:cubicBezTo>
                  <a:pt x="1349567" y="535531"/>
                  <a:pt x="1254187" y="408998"/>
                  <a:pt x="1120230" y="331658"/>
                </a:cubicBezTo>
                <a:cubicBezTo>
                  <a:pt x="941621" y="228538"/>
                  <a:pt x="721564" y="228538"/>
                  <a:pt x="542955" y="331658"/>
                </a:cubicBezTo>
                <a:cubicBezTo>
                  <a:pt x="364345" y="434778"/>
                  <a:pt x="254317" y="625352"/>
                  <a:pt x="254317" y="831593"/>
                </a:cubicBezTo>
                <a:lnTo>
                  <a:pt x="0" y="831592"/>
                </a:lnTo>
                <a:cubicBezTo>
                  <a:pt x="0" y="534493"/>
                  <a:pt x="158501" y="259962"/>
                  <a:pt x="415796" y="111412"/>
                </a:cubicBezTo>
                <a:cubicBezTo>
                  <a:pt x="544444" y="37137"/>
                  <a:pt x="688019" y="0"/>
                  <a:pt x="831593" y="0"/>
                </a:cubicBezTo>
                <a:cubicBezTo>
                  <a:pt x="975167" y="0"/>
                  <a:pt x="1118741" y="37138"/>
                  <a:pt x="1247388" y="111412"/>
                </a:cubicBezTo>
                <a:cubicBezTo>
                  <a:pt x="1504683" y="259962"/>
                  <a:pt x="1663184" y="534493"/>
                  <a:pt x="1663184" y="831592"/>
                </a:cubicBezTo>
                <a:lnTo>
                  <a:pt x="1661217" y="831592"/>
                </a:lnTo>
                <a:lnTo>
                  <a:pt x="1680913" y="980051"/>
                </a:lnTo>
                <a:cubicBezTo>
                  <a:pt x="1720231" y="1125491"/>
                  <a:pt x="1815610" y="1252024"/>
                  <a:pt x="1949567" y="1329364"/>
                </a:cubicBezTo>
                <a:cubicBezTo>
                  <a:pt x="2128176" y="1432484"/>
                  <a:pt x="2348234" y="1432484"/>
                  <a:pt x="2526842" y="1329364"/>
                </a:cubicBezTo>
                <a:cubicBezTo>
                  <a:pt x="2660800" y="1252024"/>
                  <a:pt x="2756180" y="1125491"/>
                  <a:pt x="2795498" y="980051"/>
                </a:cubicBezTo>
                <a:lnTo>
                  <a:pt x="2815193" y="831592"/>
                </a:lnTo>
                <a:lnTo>
                  <a:pt x="2814687" y="831592"/>
                </a:lnTo>
                <a:cubicBezTo>
                  <a:pt x="2814687" y="534493"/>
                  <a:pt x="2973188" y="259962"/>
                  <a:pt x="3230483" y="111412"/>
                </a:cubicBezTo>
                <a:cubicBezTo>
                  <a:pt x="3359131" y="37137"/>
                  <a:pt x="3502705" y="0"/>
                  <a:pt x="3646280" y="0"/>
                </a:cubicBezTo>
                <a:cubicBezTo>
                  <a:pt x="3789854" y="0"/>
                  <a:pt x="3933428" y="37138"/>
                  <a:pt x="4062075" y="111412"/>
                </a:cubicBezTo>
                <a:cubicBezTo>
                  <a:pt x="4319370" y="259962"/>
                  <a:pt x="4477871" y="534493"/>
                  <a:pt x="4477871" y="831592"/>
                </a:cubicBezTo>
                <a:lnTo>
                  <a:pt x="4475905" y="831592"/>
                </a:lnTo>
                <a:lnTo>
                  <a:pt x="4495601" y="980051"/>
                </a:lnTo>
                <a:cubicBezTo>
                  <a:pt x="4534919" y="1125491"/>
                  <a:pt x="4630298" y="1252024"/>
                  <a:pt x="4764255" y="1329364"/>
                </a:cubicBezTo>
                <a:cubicBezTo>
                  <a:pt x="4942864" y="1432484"/>
                  <a:pt x="5162921" y="1432484"/>
                  <a:pt x="5341530" y="1329364"/>
                </a:cubicBezTo>
                <a:cubicBezTo>
                  <a:pt x="5475488" y="1252024"/>
                  <a:pt x="5570868" y="1125491"/>
                  <a:pt x="5610186" y="980051"/>
                </a:cubicBezTo>
                <a:lnTo>
                  <a:pt x="5629881" y="831592"/>
                </a:lnTo>
                <a:lnTo>
                  <a:pt x="5629301" y="831592"/>
                </a:lnTo>
                <a:cubicBezTo>
                  <a:pt x="5629301" y="534493"/>
                  <a:pt x="5787802" y="259962"/>
                  <a:pt x="6045097" y="111412"/>
                </a:cubicBezTo>
                <a:cubicBezTo>
                  <a:pt x="6173745" y="37137"/>
                  <a:pt x="6317320" y="0"/>
                  <a:pt x="6460894" y="0"/>
                </a:cubicBezTo>
                <a:close/>
              </a:path>
            </a:pathLst>
          </a:custGeom>
          <a:gradFill>
            <a:gsLst>
              <a:gs pos="0">
                <a:srgbClr val="FFC702"/>
              </a:gs>
              <a:gs pos="100000">
                <a:srgbClr val="EE4524"/>
              </a:gs>
            </a:gsLst>
            <a:lin ang="2700000" scaled="0"/>
          </a:gra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Freeform 62">
            <a:extLst>
              <a:ext uri="{FF2B5EF4-FFF2-40B4-BE49-F238E27FC236}">
                <a16:creationId xmlns:a16="http://schemas.microsoft.com/office/drawing/2014/main" id="{E2DC4CAD-68EA-4060-92B3-58A255C5876C}"/>
              </a:ext>
            </a:extLst>
          </p:cNvPr>
          <p:cNvSpPr/>
          <p:nvPr/>
        </p:nvSpPr>
        <p:spPr>
          <a:xfrm>
            <a:off x="1365504" y="3272951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FC702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EE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Freeform 63">
            <a:extLst>
              <a:ext uri="{FF2B5EF4-FFF2-40B4-BE49-F238E27FC236}">
                <a16:creationId xmlns:a16="http://schemas.microsoft.com/office/drawing/2014/main" id="{DD016AE7-C053-4686-98ED-BEC702CC9F36}"/>
              </a:ext>
            </a:extLst>
          </p:cNvPr>
          <p:cNvSpPr/>
          <p:nvPr/>
        </p:nvSpPr>
        <p:spPr>
          <a:xfrm>
            <a:off x="2785679" y="3272951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CAD18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EE452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Freeform 64">
            <a:extLst>
              <a:ext uri="{FF2B5EF4-FFF2-40B4-BE49-F238E27FC236}">
                <a16:creationId xmlns:a16="http://schemas.microsoft.com/office/drawing/2014/main" id="{673C2418-D754-453E-A9F1-96FE460A3B77}"/>
              </a:ext>
            </a:extLst>
          </p:cNvPr>
          <p:cNvSpPr/>
          <p:nvPr/>
        </p:nvSpPr>
        <p:spPr>
          <a:xfrm>
            <a:off x="4185534" y="3272951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CAE18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79F1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Freeform 65">
            <a:extLst>
              <a:ext uri="{FF2B5EF4-FFF2-40B4-BE49-F238E27FC236}">
                <a16:creationId xmlns:a16="http://schemas.microsoft.com/office/drawing/2014/main" id="{1247FB86-C77D-4BEF-8AD0-9D744E273FC4}"/>
              </a:ext>
            </a:extLst>
          </p:cNvPr>
          <p:cNvSpPr/>
          <p:nvPr/>
        </p:nvSpPr>
        <p:spPr>
          <a:xfrm>
            <a:off x="5605709" y="3272951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57C21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4" name="Freeform 66">
            <a:extLst>
              <a:ext uri="{FF2B5EF4-FFF2-40B4-BE49-F238E27FC236}">
                <a16:creationId xmlns:a16="http://schemas.microsoft.com/office/drawing/2014/main" id="{CE8564E6-75EC-49F1-9756-F75CE3595381}"/>
              </a:ext>
            </a:extLst>
          </p:cNvPr>
          <p:cNvSpPr/>
          <p:nvPr/>
        </p:nvSpPr>
        <p:spPr>
          <a:xfrm>
            <a:off x="7005565" y="3272951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57D21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C70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9E9C24-14F1-4840-B8EB-0A0B7B3E209D}"/>
              </a:ext>
            </a:extLst>
          </p:cNvPr>
          <p:cNvSpPr txBox="1"/>
          <p:nvPr/>
        </p:nvSpPr>
        <p:spPr>
          <a:xfrm>
            <a:off x="1572173" y="3617522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FC702"/>
                </a:solidFill>
                <a:latin typeface="Roboto"/>
              </a:rPr>
              <a:t>8000</a:t>
            </a:r>
            <a:endParaRPr lang="en-US" sz="1800" dirty="0">
              <a:solidFill>
                <a:srgbClr val="FFC702"/>
              </a:solidFill>
              <a:latin typeface="Roboto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DE20C3-3024-4C81-973D-CFB158654035}"/>
              </a:ext>
            </a:extLst>
          </p:cNvPr>
          <p:cNvSpPr txBox="1"/>
          <p:nvPr/>
        </p:nvSpPr>
        <p:spPr>
          <a:xfrm>
            <a:off x="2976056" y="3617522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CAD18"/>
                </a:solidFill>
                <a:latin typeface="Roboto"/>
              </a:rPr>
              <a:t>1354</a:t>
            </a:r>
            <a:endParaRPr lang="en-US" sz="1800" dirty="0">
              <a:solidFill>
                <a:srgbClr val="FCAD18"/>
              </a:solidFill>
              <a:latin typeface="Roboto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A593AC-08A6-4FFF-AD98-F65DD3B58A1C}"/>
              </a:ext>
            </a:extLst>
          </p:cNvPr>
          <p:cNvSpPr txBox="1"/>
          <p:nvPr/>
        </p:nvSpPr>
        <p:spPr>
          <a:xfrm>
            <a:off x="4493509" y="3617522"/>
            <a:ext cx="399148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CAE18"/>
                </a:solidFill>
                <a:latin typeface="Roboto"/>
              </a:rPr>
              <a:t>495</a:t>
            </a:r>
            <a:endParaRPr lang="en-US" sz="1800" dirty="0">
              <a:solidFill>
                <a:srgbClr val="FCAE18"/>
              </a:solidFill>
              <a:latin typeface="Roboto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BCFC57-85AB-4CAC-9028-DB984A0EC822}"/>
              </a:ext>
            </a:extLst>
          </p:cNvPr>
          <p:cNvSpPr txBox="1"/>
          <p:nvPr/>
        </p:nvSpPr>
        <p:spPr>
          <a:xfrm>
            <a:off x="5815904" y="3617522"/>
            <a:ext cx="53219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57C21"/>
                </a:solidFill>
                <a:latin typeface="Roboto"/>
              </a:rPr>
              <a:t>40</a:t>
            </a:r>
            <a:endParaRPr lang="en-US" sz="1800" dirty="0">
              <a:solidFill>
                <a:srgbClr val="F57C21"/>
              </a:solidFill>
              <a:latin typeface="Roboto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368548-11A6-4CB3-91A0-F2659372C961}"/>
              </a:ext>
            </a:extLst>
          </p:cNvPr>
          <p:cNvSpPr txBox="1"/>
          <p:nvPr/>
        </p:nvSpPr>
        <p:spPr>
          <a:xfrm>
            <a:off x="7256079" y="3617522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57D21"/>
                </a:solidFill>
                <a:latin typeface="Roboto"/>
              </a:rPr>
              <a:t>3082</a:t>
            </a:r>
            <a:endParaRPr lang="en-US" sz="1800" dirty="0">
              <a:solidFill>
                <a:srgbClr val="F57D21"/>
              </a:solidFill>
              <a:latin typeface="Roboto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EB83FC-7776-4052-BF82-1C41B5EF8619}"/>
              </a:ext>
            </a:extLst>
          </p:cNvPr>
          <p:cNvSpPr txBox="1"/>
          <p:nvPr/>
        </p:nvSpPr>
        <p:spPr>
          <a:xfrm>
            <a:off x="762455" y="1977130"/>
            <a:ext cx="20232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Одновременно работающих пользователей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3B64A6-98AC-4A07-A455-E53B73A8BBE4}"/>
              </a:ext>
            </a:extLst>
          </p:cNvPr>
          <p:cNvSpPr txBox="1"/>
          <p:nvPr/>
        </p:nvSpPr>
        <p:spPr>
          <a:xfrm>
            <a:off x="2254314" y="4748655"/>
            <a:ext cx="2023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Организаций </a:t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(в </a:t>
            </a:r>
            <a:r>
              <a:rPr lang="en-US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49</a:t>
            </a: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ФОИВ)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4679E1E-7229-47F9-8842-255E5ACFAE78}"/>
              </a:ext>
            </a:extLst>
          </p:cNvPr>
          <p:cNvSpPr txBox="1"/>
          <p:nvPr/>
        </p:nvSpPr>
        <p:spPr>
          <a:xfrm>
            <a:off x="5136519" y="4471655"/>
            <a:ext cx="190490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Информационных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баз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6E530-1B50-41B7-A72E-5F9F53C177B3}"/>
              </a:ext>
            </a:extLst>
          </p:cNvPr>
          <p:cNvSpPr txBox="1"/>
          <p:nvPr/>
        </p:nvSpPr>
        <p:spPr>
          <a:xfrm>
            <a:off x="6761622" y="2003448"/>
            <a:ext cx="144640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Областей данных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CF7A22-3772-4056-A318-EAADA08211FD}"/>
              </a:ext>
            </a:extLst>
          </p:cNvPr>
          <p:cNvSpPr txBox="1"/>
          <p:nvPr/>
        </p:nvSpPr>
        <p:spPr>
          <a:xfrm>
            <a:off x="3682920" y="2392628"/>
            <a:ext cx="1904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Серверов</a:t>
            </a:r>
          </a:p>
        </p:txBody>
      </p:sp>
    </p:spTree>
    <p:extLst>
      <p:ext uri="{BB962C8B-B14F-4D97-AF65-F5344CB8AC3E}">
        <p14:creationId xmlns:p14="http://schemas.microsoft.com/office/powerpoint/2010/main" val="353867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42C6BE-1F7F-4C9E-B775-4AD8EC48ECCB}"/>
              </a:ext>
            </a:extLst>
          </p:cNvPr>
          <p:cNvSpPr/>
          <p:nvPr/>
        </p:nvSpPr>
        <p:spPr>
          <a:xfrm>
            <a:off x="365960" y="5937834"/>
            <a:ext cx="877804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Условия тестирования: </a:t>
            </a:r>
            <a:br>
              <a:rPr lang="ru-RU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узлов </a:t>
            </a:r>
            <a:r>
              <a:rPr lang="ru-RU" sz="1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СЭД (1 с функцией консолидации) * </a:t>
            </a:r>
            <a:r>
              <a:rPr lang="ru-RU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5 000 </a:t>
            </a:r>
            <a:r>
              <a:rPr lang="ru-RU" sz="1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пользователей = </a:t>
            </a:r>
            <a:r>
              <a:rPr lang="ru-RU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</a:t>
            </a:r>
            <a:r>
              <a:rPr lang="ru-RU" sz="1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одновременно работающих пользователей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72008" y="22309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РЖД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Испытания производительности СЭД 1С:Документооборот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82CCB9-37C1-4CA3-860A-46D00FCC4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1008766"/>
            <a:ext cx="5400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серверного комплекса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763B39B-8EA8-4D6C-A394-4DF61E33D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051007"/>
              </p:ext>
            </p:extLst>
          </p:nvPr>
        </p:nvGraphicFramePr>
        <p:xfrm>
          <a:off x="827584" y="1404971"/>
          <a:ext cx="7632848" cy="446031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148800537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4873225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80017146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173943628"/>
                    </a:ext>
                  </a:extLst>
                </a:gridCol>
              </a:tblGrid>
              <a:tr h="42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Назначение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Кол-во</a:t>
                      </a:r>
                    </a:p>
                  </a:txBody>
                  <a:tcPr marL="14055" marR="14055" marT="14055" marB="14055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Программное обеспечение</a:t>
                      </a:r>
                    </a:p>
                  </a:txBody>
                  <a:tcPr marL="14055" marR="14055" marT="14055" marB="14055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Характеристики,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на 1 сервер</a:t>
                      </a:r>
                    </a:p>
                  </a:txBody>
                  <a:tcPr marL="14055" marR="14055" marT="14055" marB="14055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63060"/>
                  </a:ext>
                </a:extLst>
              </a:tr>
              <a:tr h="1548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100" u="none" strike="noStrike" dirty="0">
                          <a:effectLst/>
                        </a:rPr>
                        <a:t>Серверы приложений:</a:t>
                      </a:r>
                    </a:p>
                    <a:p>
                      <a:pPr marL="3746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dirty="0">
                          <a:effectLst/>
                        </a:rPr>
                        <a:t>3 сервера на каждый узел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(2 рабочих, 1 для фоновых заданий)</a:t>
                      </a:r>
                    </a:p>
                    <a:p>
                      <a:pPr marL="3746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dirty="0">
                          <a:effectLst/>
                        </a:rPr>
                        <a:t>Узел 0 – центральная база</a:t>
                      </a:r>
                    </a:p>
                    <a:p>
                      <a:pPr marL="3746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dirty="0">
                          <a:effectLst/>
                        </a:rPr>
                        <a:t>Узлы 1..13 – периферийные базы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42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Cent OS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7.6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Сервер «1С:Предприятие» 8.3.15</a:t>
                      </a:r>
                    </a:p>
                  </a:txBody>
                  <a:tcPr marL="50822" marR="508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Центральная база: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VMCPU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7/7/10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VMRAM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96/96/56 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VMHDD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80 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Периферийные: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VMCPU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7/7/4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VMRAM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96/96/56 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VMHDD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 80 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68695"/>
                  </a:ext>
                </a:extLst>
              </a:tr>
              <a:tr h="1548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100" u="none" strike="noStrike" dirty="0">
                          <a:effectLst/>
                        </a:rPr>
                        <a:t>Серверы баз данных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0822" marR="50822" marT="0" marB="0" anchor="ctr"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Cent OS 7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PostgreSQL 10.5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Центральная база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VMCPU: 12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VMRAM: 196 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VMHDD: 3030 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 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Периферийные</a:t>
                      </a: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VMCPU: 8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VMRAM: 96 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VMHDD: 530 Gb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F3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77188"/>
                  </a:ext>
                </a:extLst>
              </a:tr>
              <a:tr h="807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100" u="none" strike="noStrike" dirty="0">
                          <a:effectLst/>
                        </a:rPr>
                        <a:t>Сервер эмуляции нагрузки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Cent OS 7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VMCPU: 384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VMRAM: 8 Tb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VMHDD: 23 Tb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4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81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РЖД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Испытания производительности СЭД 1С:Документооборот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82CCB9-37C1-4CA3-860A-46D00FCC4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400" y="980728"/>
            <a:ext cx="5400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/>
            <a:r>
              <a:rPr lang="ru-RU" altLang="ru-RU" sz="1400" b="1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Графики загруженности аппаратных ресурсов серверов СУБД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E1FA44A-94EA-4373-B111-DE865C3C9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676746"/>
            <a:ext cx="43844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20B3924D-09DD-4A2C-87DE-F5C6D5B69D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947166"/>
              </p:ext>
            </p:extLst>
          </p:nvPr>
        </p:nvGraphicFramePr>
        <p:xfrm>
          <a:off x="1316812" y="1898259"/>
          <a:ext cx="3312368" cy="189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Точечный рисунок" r:id="rId3" imgW="4505954" imgH="2572109" progId="Paint.Picture">
                  <p:embed/>
                </p:oleObj>
              </mc:Choice>
              <mc:Fallback>
                <p:oleObj name="Точечный рисунок" r:id="rId3" imgW="4505954" imgH="257210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812" y="1898259"/>
                        <a:ext cx="3312368" cy="18907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>
            <a:extLst>
              <a:ext uri="{FF2B5EF4-FFF2-40B4-BE49-F238E27FC236}">
                <a16:creationId xmlns:a16="http://schemas.microsoft.com/office/drawing/2014/main" id="{7B9A0962-3237-4864-8406-CC3CD50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7" y="3175726"/>
            <a:ext cx="4833079" cy="5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FF22AC7B-A01C-4BC4-B0C0-253179586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997773"/>
              </p:ext>
            </p:extLst>
          </p:nvPr>
        </p:nvGraphicFramePr>
        <p:xfrm>
          <a:off x="1309884" y="4151680"/>
          <a:ext cx="3295088" cy="1333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Точечный рисунок" r:id="rId5" imgW="4495238" imgH="1819529" progId="Paint.Picture">
                  <p:embed/>
                </p:oleObj>
              </mc:Choice>
              <mc:Fallback>
                <p:oleObj name="Точечный рисунок" r:id="rId5" imgW="4495238" imgH="181952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884" y="4151680"/>
                        <a:ext cx="3295088" cy="13333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>
            <a:extLst>
              <a:ext uri="{FF2B5EF4-FFF2-40B4-BE49-F238E27FC236}">
                <a16:creationId xmlns:a16="http://schemas.microsoft.com/office/drawing/2014/main" id="{613043E6-A856-4ACA-A45E-B8C754A84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496" y="1696229"/>
            <a:ext cx="67085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E1C678C5-90CA-4DBD-9020-C46AF1F4A2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02959"/>
              </p:ext>
            </p:extLst>
          </p:nvPr>
        </p:nvGraphicFramePr>
        <p:xfrm>
          <a:off x="5220072" y="1835313"/>
          <a:ext cx="3312368" cy="190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Точечный рисунок" r:id="rId7" imgW="4514286" imgH="2600000" progId="Paint.Picture">
                  <p:embed/>
                </p:oleObj>
              </mc:Choice>
              <mc:Fallback>
                <p:oleObj name="Точечный рисунок" r:id="rId7" imgW="4514286" imgH="260000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835313"/>
                        <a:ext cx="3312368" cy="19077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0">
            <a:extLst>
              <a:ext uri="{FF2B5EF4-FFF2-40B4-BE49-F238E27FC236}">
                <a16:creationId xmlns:a16="http://schemas.microsoft.com/office/drawing/2014/main" id="{A78BF815-0296-428E-9192-17457BC9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869" y="3632978"/>
            <a:ext cx="66804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1FDC589A-2AD6-4210-96A4-D8FF252A5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20967"/>
              </p:ext>
            </p:extLst>
          </p:nvPr>
        </p:nvGraphicFramePr>
        <p:xfrm>
          <a:off x="5220072" y="4146856"/>
          <a:ext cx="3312368" cy="134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Точечный рисунок" r:id="rId9" imgW="4533333" imgH="1838095" progId="Paint.Picture">
                  <p:embed/>
                </p:oleObj>
              </mc:Choice>
              <mc:Fallback>
                <p:oleObj name="Точечный рисунок" r:id="rId9" imgW="4533333" imgH="1838095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4146856"/>
                        <a:ext cx="3312368" cy="1343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4E05C1-B366-449E-9B38-A15F26606A50}"/>
              </a:ext>
            </a:extLst>
          </p:cNvPr>
          <p:cNvSpPr/>
          <p:nvPr/>
        </p:nvSpPr>
        <p:spPr>
          <a:xfrm>
            <a:off x="2339752" y="1379056"/>
            <a:ext cx="48965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Сеансы (на центральном сервере кластера)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28269E-5B3A-4053-8CA7-36BD01801190}"/>
              </a:ext>
            </a:extLst>
          </p:cNvPr>
          <p:cNvSpPr/>
          <p:nvPr/>
        </p:nvSpPr>
        <p:spPr>
          <a:xfrm>
            <a:off x="0" y="1980934"/>
            <a:ext cx="1187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</a:t>
            </a:r>
            <a:b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процессора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9D22AE3-F646-409C-8DD8-88211239832F}"/>
              </a:ext>
            </a:extLst>
          </p:cNvPr>
          <p:cNvSpPr/>
          <p:nvPr/>
        </p:nvSpPr>
        <p:spPr>
          <a:xfrm>
            <a:off x="0" y="4386963"/>
            <a:ext cx="1187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Свободная </a:t>
            </a:r>
            <a:b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память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EEEAB868-485C-4B94-AE7C-4D7B65CA7AC3}"/>
              </a:ext>
            </a:extLst>
          </p:cNvPr>
          <p:cNvSpPr/>
          <p:nvPr/>
        </p:nvSpPr>
        <p:spPr>
          <a:xfrm>
            <a:off x="476250" y="3945197"/>
            <a:ext cx="7768158" cy="59867"/>
          </a:xfrm>
          <a:custGeom>
            <a:avLst/>
            <a:gdLst/>
            <a:ahLst/>
            <a:cxnLst/>
            <a:rect l="l" t="t" r="r" b="b"/>
            <a:pathLst>
              <a:path w="6336030">
                <a:moveTo>
                  <a:pt x="0" y="0"/>
                </a:moveTo>
                <a:lnTo>
                  <a:pt x="6335776" y="0"/>
                </a:lnTo>
              </a:path>
            </a:pathLst>
          </a:custGeom>
          <a:ln w="15875">
            <a:solidFill>
              <a:srgbClr val="B1C1C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021D2FC3-2B26-4812-BF03-D4BEA69C7567}"/>
              </a:ext>
            </a:extLst>
          </p:cNvPr>
          <p:cNvSpPr/>
          <p:nvPr/>
        </p:nvSpPr>
        <p:spPr>
          <a:xfrm rot="5400000">
            <a:off x="3041274" y="3753469"/>
            <a:ext cx="3766703" cy="71141"/>
          </a:xfrm>
          <a:custGeom>
            <a:avLst/>
            <a:gdLst/>
            <a:ahLst/>
            <a:cxnLst/>
            <a:rect l="l" t="t" r="r" b="b"/>
            <a:pathLst>
              <a:path w="6336030">
                <a:moveTo>
                  <a:pt x="0" y="0"/>
                </a:moveTo>
                <a:lnTo>
                  <a:pt x="6335776" y="0"/>
                </a:lnTo>
              </a:path>
            </a:pathLst>
          </a:custGeom>
          <a:ln w="15875">
            <a:solidFill>
              <a:srgbClr val="B1C1C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00E43AC-0C75-44A5-A517-2B4492B55CE2}"/>
              </a:ext>
            </a:extLst>
          </p:cNvPr>
          <p:cNvSpPr/>
          <p:nvPr/>
        </p:nvSpPr>
        <p:spPr>
          <a:xfrm>
            <a:off x="1309884" y="5750833"/>
            <a:ext cx="3650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Узел 0 – центральная база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0C7D769-AF6D-4497-B35B-6CC339798650}"/>
              </a:ext>
            </a:extLst>
          </p:cNvPr>
          <p:cNvSpPr/>
          <p:nvPr/>
        </p:nvSpPr>
        <p:spPr>
          <a:xfrm>
            <a:off x="4960196" y="5528318"/>
            <a:ext cx="3572244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Узел 1 периферийная база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1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Советы тем, кто планирует переход на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Postgres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86E221-6B99-40F3-8D7B-D890EC7A92C0}"/>
              </a:ext>
            </a:extLst>
          </p:cNvPr>
          <p:cNvSpPr/>
          <p:nvPr/>
        </p:nvSpPr>
        <p:spPr>
          <a:xfrm>
            <a:off x="1043608" y="1196752"/>
            <a:ext cx="262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Совет первый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495422-152F-4E98-B125-A350EE0D2ADE}"/>
              </a:ext>
            </a:extLst>
          </p:cNvPr>
          <p:cNvSpPr/>
          <p:nvPr/>
        </p:nvSpPr>
        <p:spPr>
          <a:xfrm>
            <a:off x="774775" y="2441138"/>
            <a:ext cx="44644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 делайте резкую миграцию с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b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MS SQL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под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Linux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Сделайте промежуточный этап, когда вы только мигрируете на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или в крайнем случае оставляйте сервер 1С под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сохраняя привычное окружение для приложений 1С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Делайте изменения небольшие, последовательно, по одному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7CC728-6AB9-4F25-AC60-6B71935F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181" y="2492897"/>
            <a:ext cx="3382935" cy="2376263"/>
          </a:xfrm>
          <a:prstGeom prst="rect">
            <a:avLst/>
          </a:prstGeom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B7551F0C-1109-47E0-99B0-754F7EC3B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360" y="4797152"/>
            <a:ext cx="4198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19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Не могли бы Вы подробнее раскрыть механизм перехода от второго этапа к третьему?</a:t>
            </a:r>
            <a:endParaRPr kumimoji="0" lang="ru-RU" altLang="ru-RU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74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Советы тем, кто планирует переход на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Postgres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3ED9DD-A290-4AA1-BA4A-E21877A3F5D9}"/>
              </a:ext>
            </a:extLst>
          </p:cNvPr>
          <p:cNvSpPr/>
          <p:nvPr/>
        </p:nvSpPr>
        <p:spPr>
          <a:xfrm>
            <a:off x="1043608" y="1196752"/>
            <a:ext cx="2529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Совет второй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78E2D-1F79-47F5-A87B-BABF7CBD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060848"/>
            <a:ext cx="3994204" cy="35283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CDBEB0-060D-439F-9485-C46C5031574C}"/>
              </a:ext>
            </a:extLst>
          </p:cNvPr>
          <p:cNvSpPr/>
          <p:nvPr/>
        </p:nvSpPr>
        <p:spPr>
          <a:xfrm>
            <a:off x="682060" y="2474209"/>
            <a:ext cx="44644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Если вы не делали самостоятельно подобную миграцию, а времени в обрез, то очень высоки риски возникновения непредвиденных проблем, которые вы сможете решить, только если заранее привлечете дополнительно людей с опытом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 важно будет ли это специалист вашей компании или сторонней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любом случае - страховка стоит денег </a:t>
            </a:r>
          </a:p>
        </p:txBody>
      </p:sp>
    </p:spTree>
    <p:extLst>
      <p:ext uri="{BB962C8B-B14F-4D97-AF65-F5344CB8AC3E}">
        <p14:creationId xmlns:p14="http://schemas.microsoft.com/office/powerpoint/2010/main" val="1805647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Советы тем, кто планирует переход на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Postgres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E6FF17-F8EE-4D09-97CB-840A2808F6CC}"/>
              </a:ext>
            </a:extLst>
          </p:cNvPr>
          <p:cNvSpPr/>
          <p:nvPr/>
        </p:nvSpPr>
        <p:spPr>
          <a:xfrm>
            <a:off x="1043608" y="1196752"/>
            <a:ext cx="2503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Совет третий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90329D-3DEB-4075-B248-5E4BE6491A85}"/>
              </a:ext>
            </a:extLst>
          </p:cNvPr>
          <p:cNvSpPr/>
          <p:nvPr/>
        </p:nvSpPr>
        <p:spPr>
          <a:xfrm>
            <a:off x="740356" y="2276872"/>
            <a:ext cx="446449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Руководству не интересно, на какой операционке все работает. Его интересует рентабельность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Миграция на среду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Linux+Postgres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должна быть экономически оправдана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Если никто рентабельность не посчитает сразу - потом это будет дороже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Драйвера, или какие-либо компоненты, работающие только под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легко могут сделать миграцию нецелесообразной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29F2FF1-EE80-4CA3-A10E-4FACFD005A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798313"/>
              </p:ext>
            </p:extLst>
          </p:nvPr>
        </p:nvGraphicFramePr>
        <p:xfrm>
          <a:off x="5254332" y="1982574"/>
          <a:ext cx="3336032" cy="217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0381F2-F6B7-4214-B792-8747A00309EA}"/>
              </a:ext>
            </a:extLst>
          </p:cNvPr>
          <p:cNvSpPr txBox="1"/>
          <p:nvPr/>
        </p:nvSpPr>
        <p:spPr>
          <a:xfrm>
            <a:off x="5589944" y="3998798"/>
            <a:ext cx="3034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ED7C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Нет – 76%</a:t>
            </a:r>
          </a:p>
          <a:p>
            <a:r>
              <a:rPr lang="ru-RU" sz="1500" dirty="0">
                <a:solidFill>
                  <a:srgbClr val="5A9A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Тоже нет, только синим – 24%</a:t>
            </a:r>
            <a:endParaRPr lang="ru-RU" sz="1500" dirty="0">
              <a:solidFill>
                <a:srgbClr val="5A9A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00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axuda.iessanclemente.net/images/7/72/Servidores-Bases-Datos.jpg">
            <a:extLst>
              <a:ext uri="{FF2B5EF4-FFF2-40B4-BE49-F238E27FC236}">
                <a16:creationId xmlns:a16="http://schemas.microsoft.com/office/drawing/2014/main" id="{8D2A4607-88B8-4AF1-9091-03478896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4744"/>
            <a:ext cx="3900012" cy="20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44" y="22522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План миграции на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Postgres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90329D-3DEB-4075-B248-5E4BE6491A85}"/>
              </a:ext>
            </a:extLst>
          </p:cNvPr>
          <p:cNvSpPr/>
          <p:nvPr/>
        </p:nvSpPr>
        <p:spPr>
          <a:xfrm>
            <a:off x="1049398" y="1500539"/>
            <a:ext cx="5898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Новый OLTP сервер на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Перенос больших таблиц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Репликация данных на 2 недели для теста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Данные на MS SQL и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совпадают?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Небольшой объем транзакций на новый сервер на отчетный месяц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Формирование и проверка отчета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Рабочий объем на новый сервер</a:t>
            </a:r>
          </a:p>
        </p:txBody>
      </p:sp>
    </p:spTree>
    <p:extLst>
      <p:ext uri="{BB962C8B-B14F-4D97-AF65-F5344CB8AC3E}">
        <p14:creationId xmlns:p14="http://schemas.microsoft.com/office/powerpoint/2010/main" val="46264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273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Содержание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99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3426"/>
            <a:ext cx="9156191" cy="393983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27670" y="2205964"/>
            <a:ext cx="4696458" cy="3239260"/>
          </a:xfrm>
          <a:prstGeom prst="rect">
            <a:avLst/>
          </a:prstGeom>
          <a:solidFill>
            <a:srgbClr val="D89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B3B051-7DC1-4A4E-86B9-0FBF7F96148F}"/>
              </a:ext>
            </a:extLst>
          </p:cNvPr>
          <p:cNvSpPr/>
          <p:nvPr/>
        </p:nvSpPr>
        <p:spPr>
          <a:xfrm>
            <a:off x="1027670" y="2421988"/>
            <a:ext cx="4696458" cy="3239260"/>
          </a:xfrm>
          <a:prstGeom prst="rect">
            <a:avLst/>
          </a:prstGeom>
          <a:solidFill>
            <a:srgbClr val="D89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4EE0964-CCF7-4916-B02A-2A093B395D48}"/>
              </a:ext>
            </a:extLst>
          </p:cNvPr>
          <p:cNvGrpSpPr/>
          <p:nvPr/>
        </p:nvGrpSpPr>
        <p:grpSpPr>
          <a:xfrm>
            <a:off x="683568" y="2420887"/>
            <a:ext cx="5862536" cy="612000"/>
            <a:chOff x="690664" y="1856255"/>
            <a:chExt cx="4847837" cy="479283"/>
          </a:xfrm>
        </p:grpSpPr>
        <p:sp>
          <p:nvSpPr>
            <p:cNvPr id="24" name="Скругленный прямоугольник 29">
              <a:extLst>
                <a:ext uri="{FF2B5EF4-FFF2-40B4-BE49-F238E27FC236}">
                  <a16:creationId xmlns:a16="http://schemas.microsoft.com/office/drawing/2014/main" id="{BBB1AFF1-3B64-4FB3-A924-09B26FF63707}"/>
                </a:ext>
              </a:extLst>
            </p:cNvPr>
            <p:cNvSpPr/>
            <p:nvPr/>
          </p:nvSpPr>
          <p:spPr>
            <a:xfrm>
              <a:off x="690664" y="1856255"/>
              <a:ext cx="4847837" cy="479283"/>
            </a:xfrm>
            <a:prstGeom prst="roundRect">
              <a:avLst/>
            </a:prstGeom>
            <a:solidFill>
              <a:srgbClr val="FFC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30">
              <a:extLst>
                <a:ext uri="{FF2B5EF4-FFF2-40B4-BE49-F238E27FC236}">
                  <a16:creationId xmlns:a16="http://schemas.microsoft.com/office/drawing/2014/main" id="{D091E670-BEBB-4E75-B207-3183E38D4401}"/>
                </a:ext>
              </a:extLst>
            </p:cNvPr>
            <p:cNvSpPr/>
            <p:nvPr/>
          </p:nvSpPr>
          <p:spPr>
            <a:xfrm>
              <a:off x="690664" y="1856255"/>
              <a:ext cx="684111" cy="479283"/>
            </a:xfrm>
            <a:custGeom>
              <a:avLst/>
              <a:gdLst>
                <a:gd name="connsiteX0" fmla="*/ 79882 w 684111"/>
                <a:gd name="connsiteY0" fmla="*/ 0 h 479283"/>
                <a:gd name="connsiteX1" fmla="*/ 230086 w 684111"/>
                <a:gd name="connsiteY1" fmla="*/ 0 h 479283"/>
                <a:gd name="connsiteX2" fmla="*/ 601054 w 684111"/>
                <a:gd name="connsiteY2" fmla="*/ 0 h 479283"/>
                <a:gd name="connsiteX3" fmla="*/ 684111 w 684111"/>
                <a:gd name="connsiteY3" fmla="*/ 0 h 479283"/>
                <a:gd name="connsiteX4" fmla="*/ 684111 w 684111"/>
                <a:gd name="connsiteY4" fmla="*/ 478800 h 479283"/>
                <a:gd name="connsiteX5" fmla="*/ 603446 w 684111"/>
                <a:gd name="connsiteY5" fmla="*/ 478800 h 479283"/>
                <a:gd name="connsiteX6" fmla="*/ 601054 w 684111"/>
                <a:gd name="connsiteY6" fmla="*/ 479283 h 479283"/>
                <a:gd name="connsiteX7" fmla="*/ 79882 w 684111"/>
                <a:gd name="connsiteY7" fmla="*/ 479283 h 479283"/>
                <a:gd name="connsiteX8" fmla="*/ 0 w 684111"/>
                <a:gd name="connsiteY8" fmla="*/ 399401 h 479283"/>
                <a:gd name="connsiteX9" fmla="*/ 0 w 684111"/>
                <a:gd name="connsiteY9" fmla="*/ 79882 h 479283"/>
                <a:gd name="connsiteX10" fmla="*/ 79882 w 684111"/>
                <a:gd name="connsiteY10" fmla="*/ 0 h 47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111" h="479283">
                  <a:moveTo>
                    <a:pt x="79882" y="0"/>
                  </a:moveTo>
                  <a:lnTo>
                    <a:pt x="230086" y="0"/>
                  </a:lnTo>
                  <a:lnTo>
                    <a:pt x="601054" y="0"/>
                  </a:lnTo>
                  <a:lnTo>
                    <a:pt x="684111" y="0"/>
                  </a:lnTo>
                  <a:lnTo>
                    <a:pt x="684111" y="478800"/>
                  </a:lnTo>
                  <a:lnTo>
                    <a:pt x="603446" y="478800"/>
                  </a:lnTo>
                  <a:lnTo>
                    <a:pt x="601054" y="479283"/>
                  </a:lnTo>
                  <a:lnTo>
                    <a:pt x="79882" y="479283"/>
                  </a:lnTo>
                  <a:cubicBezTo>
                    <a:pt x="35764" y="479283"/>
                    <a:pt x="0" y="443519"/>
                    <a:pt x="0" y="399401"/>
                  </a:cubicBezTo>
                  <a:lnTo>
                    <a:pt x="0" y="79882"/>
                  </a:lnTo>
                  <a:cubicBezTo>
                    <a:pt x="0" y="35764"/>
                    <a:pt x="35764" y="0"/>
                    <a:pt x="79882" y="0"/>
                  </a:cubicBezTo>
                  <a:close/>
                </a:path>
              </a:pathLst>
            </a:custGeom>
            <a:solidFill>
              <a:srgbClr val="F0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9863B2A2-5930-4088-BD9B-36D4F5693326}"/>
              </a:ext>
            </a:extLst>
          </p:cNvPr>
          <p:cNvSpPr/>
          <p:nvPr/>
        </p:nvSpPr>
        <p:spPr>
          <a:xfrm>
            <a:off x="846634" y="2480529"/>
            <a:ext cx="360000" cy="360000"/>
          </a:xfrm>
          <a:prstGeom prst="ellipse">
            <a:avLst/>
          </a:prstGeom>
          <a:solidFill>
            <a:sysClr val="window" lastClr="FFFFFF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CC58AF1-975E-4734-B95A-6F6B3293EC57}"/>
              </a:ext>
            </a:extLst>
          </p:cNvPr>
          <p:cNvGrpSpPr/>
          <p:nvPr/>
        </p:nvGrpSpPr>
        <p:grpSpPr>
          <a:xfrm>
            <a:off x="683568" y="3214841"/>
            <a:ext cx="5862536" cy="612000"/>
            <a:chOff x="690664" y="1856255"/>
            <a:chExt cx="5184842" cy="479283"/>
          </a:xfrm>
        </p:grpSpPr>
        <p:sp>
          <p:nvSpPr>
            <p:cNvPr id="40" name="Скругленный прямоугольник 33">
              <a:extLst>
                <a:ext uri="{FF2B5EF4-FFF2-40B4-BE49-F238E27FC236}">
                  <a16:creationId xmlns:a16="http://schemas.microsoft.com/office/drawing/2014/main" id="{F6F45A76-E869-4768-8DE1-A119BB0A0BA4}"/>
                </a:ext>
              </a:extLst>
            </p:cNvPr>
            <p:cNvSpPr/>
            <p:nvPr/>
          </p:nvSpPr>
          <p:spPr>
            <a:xfrm>
              <a:off x="690664" y="1856255"/>
              <a:ext cx="5184842" cy="479283"/>
            </a:xfrm>
            <a:prstGeom prst="roundRect">
              <a:avLst/>
            </a:prstGeom>
            <a:solidFill>
              <a:srgbClr val="FFC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Полилиния 34">
              <a:extLst>
                <a:ext uri="{FF2B5EF4-FFF2-40B4-BE49-F238E27FC236}">
                  <a16:creationId xmlns:a16="http://schemas.microsoft.com/office/drawing/2014/main" id="{63BA3A79-51B1-45B8-8D39-04BA72E56AF5}"/>
                </a:ext>
              </a:extLst>
            </p:cNvPr>
            <p:cNvSpPr/>
            <p:nvPr/>
          </p:nvSpPr>
          <p:spPr>
            <a:xfrm>
              <a:off x="690664" y="1856255"/>
              <a:ext cx="731668" cy="479283"/>
            </a:xfrm>
            <a:custGeom>
              <a:avLst/>
              <a:gdLst>
                <a:gd name="connsiteX0" fmla="*/ 79882 w 684111"/>
                <a:gd name="connsiteY0" fmla="*/ 0 h 479283"/>
                <a:gd name="connsiteX1" fmla="*/ 230086 w 684111"/>
                <a:gd name="connsiteY1" fmla="*/ 0 h 479283"/>
                <a:gd name="connsiteX2" fmla="*/ 601054 w 684111"/>
                <a:gd name="connsiteY2" fmla="*/ 0 h 479283"/>
                <a:gd name="connsiteX3" fmla="*/ 684111 w 684111"/>
                <a:gd name="connsiteY3" fmla="*/ 0 h 479283"/>
                <a:gd name="connsiteX4" fmla="*/ 684111 w 684111"/>
                <a:gd name="connsiteY4" fmla="*/ 478800 h 479283"/>
                <a:gd name="connsiteX5" fmla="*/ 603446 w 684111"/>
                <a:gd name="connsiteY5" fmla="*/ 478800 h 479283"/>
                <a:gd name="connsiteX6" fmla="*/ 601054 w 684111"/>
                <a:gd name="connsiteY6" fmla="*/ 479283 h 479283"/>
                <a:gd name="connsiteX7" fmla="*/ 79882 w 684111"/>
                <a:gd name="connsiteY7" fmla="*/ 479283 h 479283"/>
                <a:gd name="connsiteX8" fmla="*/ 0 w 684111"/>
                <a:gd name="connsiteY8" fmla="*/ 399401 h 479283"/>
                <a:gd name="connsiteX9" fmla="*/ 0 w 684111"/>
                <a:gd name="connsiteY9" fmla="*/ 79882 h 479283"/>
                <a:gd name="connsiteX10" fmla="*/ 79882 w 684111"/>
                <a:gd name="connsiteY10" fmla="*/ 0 h 47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111" h="479283">
                  <a:moveTo>
                    <a:pt x="79882" y="0"/>
                  </a:moveTo>
                  <a:lnTo>
                    <a:pt x="230086" y="0"/>
                  </a:lnTo>
                  <a:lnTo>
                    <a:pt x="601054" y="0"/>
                  </a:lnTo>
                  <a:lnTo>
                    <a:pt x="684111" y="0"/>
                  </a:lnTo>
                  <a:lnTo>
                    <a:pt x="684111" y="478800"/>
                  </a:lnTo>
                  <a:lnTo>
                    <a:pt x="603446" y="478800"/>
                  </a:lnTo>
                  <a:lnTo>
                    <a:pt x="601054" y="479283"/>
                  </a:lnTo>
                  <a:lnTo>
                    <a:pt x="79882" y="479283"/>
                  </a:lnTo>
                  <a:cubicBezTo>
                    <a:pt x="35764" y="479283"/>
                    <a:pt x="0" y="443519"/>
                    <a:pt x="0" y="399401"/>
                  </a:cubicBezTo>
                  <a:lnTo>
                    <a:pt x="0" y="79882"/>
                  </a:lnTo>
                  <a:cubicBezTo>
                    <a:pt x="0" y="35764"/>
                    <a:pt x="35764" y="0"/>
                    <a:pt x="79882" y="0"/>
                  </a:cubicBezTo>
                  <a:close/>
                </a:path>
              </a:pathLst>
            </a:custGeom>
            <a:solidFill>
              <a:srgbClr val="F0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E70CFB5-F3FC-43A6-9704-2E2AEB26297C}"/>
              </a:ext>
            </a:extLst>
          </p:cNvPr>
          <p:cNvGrpSpPr/>
          <p:nvPr/>
        </p:nvGrpSpPr>
        <p:grpSpPr>
          <a:xfrm>
            <a:off x="683568" y="4005064"/>
            <a:ext cx="5862536" cy="612000"/>
            <a:chOff x="690664" y="1856255"/>
            <a:chExt cx="4847837" cy="479283"/>
          </a:xfrm>
        </p:grpSpPr>
        <p:sp>
          <p:nvSpPr>
            <p:cNvPr id="43" name="Скругленный прямоугольник 36">
              <a:extLst>
                <a:ext uri="{FF2B5EF4-FFF2-40B4-BE49-F238E27FC236}">
                  <a16:creationId xmlns:a16="http://schemas.microsoft.com/office/drawing/2014/main" id="{3191DB24-CBFF-4BAE-8D89-08C4756843B1}"/>
                </a:ext>
              </a:extLst>
            </p:cNvPr>
            <p:cNvSpPr/>
            <p:nvPr/>
          </p:nvSpPr>
          <p:spPr>
            <a:xfrm>
              <a:off x="690664" y="1856255"/>
              <a:ext cx="4847837" cy="479283"/>
            </a:xfrm>
            <a:prstGeom prst="roundRect">
              <a:avLst/>
            </a:prstGeom>
            <a:solidFill>
              <a:srgbClr val="FFC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олилиния 37">
              <a:extLst>
                <a:ext uri="{FF2B5EF4-FFF2-40B4-BE49-F238E27FC236}">
                  <a16:creationId xmlns:a16="http://schemas.microsoft.com/office/drawing/2014/main" id="{9CDCFFE7-6A43-43A8-AEEC-6C053D7CCA63}"/>
                </a:ext>
              </a:extLst>
            </p:cNvPr>
            <p:cNvSpPr/>
            <p:nvPr/>
          </p:nvSpPr>
          <p:spPr>
            <a:xfrm>
              <a:off x="690664" y="1856255"/>
              <a:ext cx="684111" cy="479283"/>
            </a:xfrm>
            <a:custGeom>
              <a:avLst/>
              <a:gdLst>
                <a:gd name="connsiteX0" fmla="*/ 79882 w 684111"/>
                <a:gd name="connsiteY0" fmla="*/ 0 h 479283"/>
                <a:gd name="connsiteX1" fmla="*/ 230086 w 684111"/>
                <a:gd name="connsiteY1" fmla="*/ 0 h 479283"/>
                <a:gd name="connsiteX2" fmla="*/ 601054 w 684111"/>
                <a:gd name="connsiteY2" fmla="*/ 0 h 479283"/>
                <a:gd name="connsiteX3" fmla="*/ 684111 w 684111"/>
                <a:gd name="connsiteY3" fmla="*/ 0 h 479283"/>
                <a:gd name="connsiteX4" fmla="*/ 684111 w 684111"/>
                <a:gd name="connsiteY4" fmla="*/ 478800 h 479283"/>
                <a:gd name="connsiteX5" fmla="*/ 603446 w 684111"/>
                <a:gd name="connsiteY5" fmla="*/ 478800 h 479283"/>
                <a:gd name="connsiteX6" fmla="*/ 601054 w 684111"/>
                <a:gd name="connsiteY6" fmla="*/ 479283 h 479283"/>
                <a:gd name="connsiteX7" fmla="*/ 79882 w 684111"/>
                <a:gd name="connsiteY7" fmla="*/ 479283 h 479283"/>
                <a:gd name="connsiteX8" fmla="*/ 0 w 684111"/>
                <a:gd name="connsiteY8" fmla="*/ 399401 h 479283"/>
                <a:gd name="connsiteX9" fmla="*/ 0 w 684111"/>
                <a:gd name="connsiteY9" fmla="*/ 79882 h 479283"/>
                <a:gd name="connsiteX10" fmla="*/ 79882 w 684111"/>
                <a:gd name="connsiteY10" fmla="*/ 0 h 47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111" h="479283">
                  <a:moveTo>
                    <a:pt x="79882" y="0"/>
                  </a:moveTo>
                  <a:lnTo>
                    <a:pt x="230086" y="0"/>
                  </a:lnTo>
                  <a:lnTo>
                    <a:pt x="601054" y="0"/>
                  </a:lnTo>
                  <a:lnTo>
                    <a:pt x="684111" y="0"/>
                  </a:lnTo>
                  <a:lnTo>
                    <a:pt x="684111" y="478800"/>
                  </a:lnTo>
                  <a:lnTo>
                    <a:pt x="603446" y="478800"/>
                  </a:lnTo>
                  <a:lnTo>
                    <a:pt x="601054" y="479283"/>
                  </a:lnTo>
                  <a:lnTo>
                    <a:pt x="79882" y="479283"/>
                  </a:lnTo>
                  <a:cubicBezTo>
                    <a:pt x="35764" y="479283"/>
                    <a:pt x="0" y="443519"/>
                    <a:pt x="0" y="399401"/>
                  </a:cubicBezTo>
                  <a:lnTo>
                    <a:pt x="0" y="79882"/>
                  </a:lnTo>
                  <a:cubicBezTo>
                    <a:pt x="0" y="35764"/>
                    <a:pt x="35764" y="0"/>
                    <a:pt x="79882" y="0"/>
                  </a:cubicBezTo>
                  <a:close/>
                </a:path>
              </a:pathLst>
            </a:custGeom>
            <a:solidFill>
              <a:srgbClr val="F0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902B5FF4-AC25-4312-944A-CB21D02DDE3C}"/>
              </a:ext>
            </a:extLst>
          </p:cNvPr>
          <p:cNvSpPr/>
          <p:nvPr/>
        </p:nvSpPr>
        <p:spPr>
          <a:xfrm>
            <a:off x="846634" y="3270281"/>
            <a:ext cx="360000" cy="360000"/>
          </a:xfrm>
          <a:prstGeom prst="ellipse">
            <a:avLst/>
          </a:prstGeom>
          <a:solidFill>
            <a:sysClr val="window" lastClr="FFFFFF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B5CCAB0-8914-42E7-9651-7A838064B964}"/>
              </a:ext>
            </a:extLst>
          </p:cNvPr>
          <p:cNvSpPr/>
          <p:nvPr/>
        </p:nvSpPr>
        <p:spPr>
          <a:xfrm>
            <a:off x="846634" y="4062198"/>
            <a:ext cx="360000" cy="360000"/>
          </a:xfrm>
          <a:prstGeom prst="ellipse">
            <a:avLst/>
          </a:prstGeom>
          <a:solidFill>
            <a:sysClr val="window" lastClr="FFFFFF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0C607B9-1DC0-4F71-B9B1-E531239EA6CD}"/>
              </a:ext>
            </a:extLst>
          </p:cNvPr>
          <p:cNvSpPr/>
          <p:nvPr/>
        </p:nvSpPr>
        <p:spPr>
          <a:xfrm>
            <a:off x="1510870" y="2425030"/>
            <a:ext cx="5042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Эффективные решения в рамках импортозамещения:</a:t>
            </a:r>
            <a:b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</a:b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переход на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PostgreSQL</a:t>
            </a:r>
            <a:endParaRPr lang="ru-RU" sz="16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0650C7C-15FB-4F4C-BDDD-8793FF2A8ACD}"/>
              </a:ext>
            </a:extLst>
          </p:cNvPr>
          <p:cNvSpPr/>
          <p:nvPr/>
        </p:nvSpPr>
        <p:spPr>
          <a:xfrm>
            <a:off x="1510870" y="4016900"/>
            <a:ext cx="5042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Автоматизированное тестирование: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План перехода к применению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CDF50B7-7C82-4448-9170-53ED5D568962}"/>
              </a:ext>
            </a:extLst>
          </p:cNvPr>
          <p:cNvSpPr/>
          <p:nvPr/>
        </p:nvSpPr>
        <p:spPr>
          <a:xfrm>
            <a:off x="1510870" y="3212976"/>
            <a:ext cx="5035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Инженерные практики: </a:t>
            </a:r>
            <a:b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</a:b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«1С:СППР» +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Vanessa-Automation</a:t>
            </a:r>
            <a:endParaRPr lang="ru-RU" sz="16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E9ED623-6AEE-4719-BDC2-3B639CE9E997}"/>
              </a:ext>
            </a:extLst>
          </p:cNvPr>
          <p:cNvGrpSpPr/>
          <p:nvPr/>
        </p:nvGrpSpPr>
        <p:grpSpPr>
          <a:xfrm>
            <a:off x="683568" y="4797152"/>
            <a:ext cx="5862536" cy="612000"/>
            <a:chOff x="690664" y="1856255"/>
            <a:chExt cx="4847837" cy="479283"/>
          </a:xfrm>
        </p:grpSpPr>
        <p:sp>
          <p:nvSpPr>
            <p:cNvPr id="55" name="Скругленный прямоугольник 36">
              <a:extLst>
                <a:ext uri="{FF2B5EF4-FFF2-40B4-BE49-F238E27FC236}">
                  <a16:creationId xmlns:a16="http://schemas.microsoft.com/office/drawing/2014/main" id="{91786110-6F82-447E-860E-619D0DE3BA74}"/>
                </a:ext>
              </a:extLst>
            </p:cNvPr>
            <p:cNvSpPr/>
            <p:nvPr/>
          </p:nvSpPr>
          <p:spPr>
            <a:xfrm>
              <a:off x="690664" y="1856255"/>
              <a:ext cx="4847837" cy="479283"/>
            </a:xfrm>
            <a:prstGeom prst="roundRect">
              <a:avLst/>
            </a:prstGeom>
            <a:solidFill>
              <a:srgbClr val="FFC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Полилиния 37">
              <a:extLst>
                <a:ext uri="{FF2B5EF4-FFF2-40B4-BE49-F238E27FC236}">
                  <a16:creationId xmlns:a16="http://schemas.microsoft.com/office/drawing/2014/main" id="{3521E112-8184-444E-B26B-48B9EFBFA834}"/>
                </a:ext>
              </a:extLst>
            </p:cNvPr>
            <p:cNvSpPr/>
            <p:nvPr/>
          </p:nvSpPr>
          <p:spPr>
            <a:xfrm>
              <a:off x="690664" y="1856255"/>
              <a:ext cx="684111" cy="479283"/>
            </a:xfrm>
            <a:custGeom>
              <a:avLst/>
              <a:gdLst>
                <a:gd name="connsiteX0" fmla="*/ 79882 w 684111"/>
                <a:gd name="connsiteY0" fmla="*/ 0 h 479283"/>
                <a:gd name="connsiteX1" fmla="*/ 230086 w 684111"/>
                <a:gd name="connsiteY1" fmla="*/ 0 h 479283"/>
                <a:gd name="connsiteX2" fmla="*/ 601054 w 684111"/>
                <a:gd name="connsiteY2" fmla="*/ 0 h 479283"/>
                <a:gd name="connsiteX3" fmla="*/ 684111 w 684111"/>
                <a:gd name="connsiteY3" fmla="*/ 0 h 479283"/>
                <a:gd name="connsiteX4" fmla="*/ 684111 w 684111"/>
                <a:gd name="connsiteY4" fmla="*/ 478800 h 479283"/>
                <a:gd name="connsiteX5" fmla="*/ 603446 w 684111"/>
                <a:gd name="connsiteY5" fmla="*/ 478800 h 479283"/>
                <a:gd name="connsiteX6" fmla="*/ 601054 w 684111"/>
                <a:gd name="connsiteY6" fmla="*/ 479283 h 479283"/>
                <a:gd name="connsiteX7" fmla="*/ 79882 w 684111"/>
                <a:gd name="connsiteY7" fmla="*/ 479283 h 479283"/>
                <a:gd name="connsiteX8" fmla="*/ 0 w 684111"/>
                <a:gd name="connsiteY8" fmla="*/ 399401 h 479283"/>
                <a:gd name="connsiteX9" fmla="*/ 0 w 684111"/>
                <a:gd name="connsiteY9" fmla="*/ 79882 h 479283"/>
                <a:gd name="connsiteX10" fmla="*/ 79882 w 684111"/>
                <a:gd name="connsiteY10" fmla="*/ 0 h 47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111" h="479283">
                  <a:moveTo>
                    <a:pt x="79882" y="0"/>
                  </a:moveTo>
                  <a:lnTo>
                    <a:pt x="230086" y="0"/>
                  </a:lnTo>
                  <a:lnTo>
                    <a:pt x="601054" y="0"/>
                  </a:lnTo>
                  <a:lnTo>
                    <a:pt x="684111" y="0"/>
                  </a:lnTo>
                  <a:lnTo>
                    <a:pt x="684111" y="478800"/>
                  </a:lnTo>
                  <a:lnTo>
                    <a:pt x="603446" y="478800"/>
                  </a:lnTo>
                  <a:lnTo>
                    <a:pt x="601054" y="479283"/>
                  </a:lnTo>
                  <a:lnTo>
                    <a:pt x="79882" y="479283"/>
                  </a:lnTo>
                  <a:cubicBezTo>
                    <a:pt x="35764" y="479283"/>
                    <a:pt x="0" y="443519"/>
                    <a:pt x="0" y="399401"/>
                  </a:cubicBezTo>
                  <a:lnTo>
                    <a:pt x="0" y="79882"/>
                  </a:lnTo>
                  <a:cubicBezTo>
                    <a:pt x="0" y="35764"/>
                    <a:pt x="35764" y="0"/>
                    <a:pt x="79882" y="0"/>
                  </a:cubicBezTo>
                  <a:close/>
                </a:path>
              </a:pathLst>
            </a:custGeom>
            <a:solidFill>
              <a:srgbClr val="F0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Овал 56">
            <a:extLst>
              <a:ext uri="{FF2B5EF4-FFF2-40B4-BE49-F238E27FC236}">
                <a16:creationId xmlns:a16="http://schemas.microsoft.com/office/drawing/2014/main" id="{AB744F97-3A64-45D6-BA22-7B0A9853AD0A}"/>
              </a:ext>
            </a:extLst>
          </p:cNvPr>
          <p:cNvSpPr/>
          <p:nvPr/>
        </p:nvSpPr>
        <p:spPr>
          <a:xfrm>
            <a:off x="846634" y="4854286"/>
            <a:ext cx="360000" cy="360000"/>
          </a:xfrm>
          <a:prstGeom prst="ellipse">
            <a:avLst/>
          </a:prstGeom>
          <a:solidFill>
            <a:sysClr val="window" lastClr="FFFFFF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A2F6817-BB92-4B93-B861-FC5AAFC7CBC5}"/>
              </a:ext>
            </a:extLst>
          </p:cNvPr>
          <p:cNvSpPr/>
          <p:nvPr/>
        </p:nvSpPr>
        <p:spPr>
          <a:xfrm>
            <a:off x="1510870" y="4808988"/>
            <a:ext cx="5042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Решение для управление корпоративным контентом:</a:t>
            </a:r>
            <a:b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</a:b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«1С:Документооборот»</a:t>
            </a:r>
          </a:p>
        </p:txBody>
      </p:sp>
    </p:spTree>
    <p:extLst>
      <p:ext uri="{BB962C8B-B14F-4D97-AF65-F5344CB8AC3E}">
        <p14:creationId xmlns:p14="http://schemas.microsoft.com/office/powerpoint/2010/main" val="132758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/>
          <p:cNvSpPr txBox="1">
            <a:spLocks/>
          </p:cNvSpPr>
          <p:nvPr/>
        </p:nvSpPr>
        <p:spPr>
          <a:xfrm>
            <a:off x="783426" y="2780928"/>
            <a:ext cx="7577148" cy="7137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Инженерные практики обеспечения управления жизненным циклом системы: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«1С:СППР» +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Vanessa-Automation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Проблемы управления 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IT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-проектом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53E35-CA5E-49F4-8949-063A1B29ECEE}"/>
              </a:ext>
            </a:extLst>
          </p:cNvPr>
          <p:cNvSpPr/>
          <p:nvPr/>
        </p:nvSpPr>
        <p:spPr>
          <a:xfrm>
            <a:off x="971600" y="1124744"/>
            <a:ext cx="763284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Упорядочивание информации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какие изменения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были произведены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зачем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конкретное изменение в программе было сделано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кто принимал решение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для того, чтобы это изменение попало в систему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Связь между идеей и реализацией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требования отдельно, объекты в системе отдельно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небольшие изменения кода приводят к непропорционально большим и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труднообнаруживаемым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проблемам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Тестирование сборки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неполнота объема тестирования (слишком длинный сценарий)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пропущены «очевидные» шаги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устаревшей информации о тестируемой системе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неясно, что является успешным результатом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Учет времени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кто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сейчас чем занимается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сколько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времени тратится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почему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на это тратится столько времени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 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мы можем с этим сделать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2CA93D-8AE1-479A-AC0F-375C70B6F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85896"/>
            <a:ext cx="2780928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7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1С:СППР - Система проектирования прикладных решений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9B09BB2B-7D84-4FAB-983A-1789669A27CD}"/>
              </a:ext>
            </a:extLst>
          </p:cNvPr>
          <p:cNvSpPr/>
          <p:nvPr/>
        </p:nvSpPr>
        <p:spPr>
          <a:xfrm>
            <a:off x="412091" y="1476971"/>
            <a:ext cx="2287905" cy="4575175"/>
          </a:xfrm>
          <a:custGeom>
            <a:avLst/>
            <a:gdLst/>
            <a:ahLst/>
            <a:cxnLst/>
            <a:rect l="l" t="t" r="r" b="b"/>
            <a:pathLst>
              <a:path w="2287905" h="4575175">
                <a:moveTo>
                  <a:pt x="2287574" y="0"/>
                </a:moveTo>
                <a:lnTo>
                  <a:pt x="2239102" y="503"/>
                </a:lnTo>
                <a:lnTo>
                  <a:pt x="2190875" y="2006"/>
                </a:lnTo>
                <a:lnTo>
                  <a:pt x="2142904" y="4500"/>
                </a:lnTo>
                <a:lnTo>
                  <a:pt x="2095199" y="7974"/>
                </a:lnTo>
                <a:lnTo>
                  <a:pt x="2047769" y="12418"/>
                </a:lnTo>
                <a:lnTo>
                  <a:pt x="2000625" y="17822"/>
                </a:lnTo>
                <a:lnTo>
                  <a:pt x="1953776" y="24177"/>
                </a:lnTo>
                <a:lnTo>
                  <a:pt x="1907233" y="31472"/>
                </a:lnTo>
                <a:lnTo>
                  <a:pt x="1861005" y="39698"/>
                </a:lnTo>
                <a:lnTo>
                  <a:pt x="1815103" y="48845"/>
                </a:lnTo>
                <a:lnTo>
                  <a:pt x="1769535" y="58902"/>
                </a:lnTo>
                <a:lnTo>
                  <a:pt x="1724313" y="69861"/>
                </a:lnTo>
                <a:lnTo>
                  <a:pt x="1679445" y="81710"/>
                </a:lnTo>
                <a:lnTo>
                  <a:pt x="1634943" y="94440"/>
                </a:lnTo>
                <a:lnTo>
                  <a:pt x="1590815" y="108041"/>
                </a:lnTo>
                <a:lnTo>
                  <a:pt x="1547072" y="122504"/>
                </a:lnTo>
                <a:lnTo>
                  <a:pt x="1503724" y="137817"/>
                </a:lnTo>
                <a:lnTo>
                  <a:pt x="1460780" y="153972"/>
                </a:lnTo>
                <a:lnTo>
                  <a:pt x="1418251" y="170958"/>
                </a:lnTo>
                <a:lnTo>
                  <a:pt x="1376147" y="188766"/>
                </a:lnTo>
                <a:lnTo>
                  <a:pt x="1334477" y="207385"/>
                </a:lnTo>
                <a:lnTo>
                  <a:pt x="1293251" y="226806"/>
                </a:lnTo>
                <a:lnTo>
                  <a:pt x="1252480" y="247018"/>
                </a:lnTo>
                <a:lnTo>
                  <a:pt x="1212172" y="268013"/>
                </a:lnTo>
                <a:lnTo>
                  <a:pt x="1172339" y="289779"/>
                </a:lnTo>
                <a:lnTo>
                  <a:pt x="1132990" y="312307"/>
                </a:lnTo>
                <a:lnTo>
                  <a:pt x="1094135" y="335587"/>
                </a:lnTo>
                <a:lnTo>
                  <a:pt x="1055783" y="359609"/>
                </a:lnTo>
                <a:lnTo>
                  <a:pt x="1017946" y="384363"/>
                </a:lnTo>
                <a:lnTo>
                  <a:pt x="980632" y="409839"/>
                </a:lnTo>
                <a:lnTo>
                  <a:pt x="943852" y="436028"/>
                </a:lnTo>
                <a:lnTo>
                  <a:pt x="907615" y="462919"/>
                </a:lnTo>
                <a:lnTo>
                  <a:pt x="871932" y="490502"/>
                </a:lnTo>
                <a:lnTo>
                  <a:pt x="836813" y="518768"/>
                </a:lnTo>
                <a:lnTo>
                  <a:pt x="802266" y="547706"/>
                </a:lnTo>
                <a:lnTo>
                  <a:pt x="768303" y="577308"/>
                </a:lnTo>
                <a:lnTo>
                  <a:pt x="734934" y="607562"/>
                </a:lnTo>
                <a:lnTo>
                  <a:pt x="702167" y="638458"/>
                </a:lnTo>
                <a:lnTo>
                  <a:pt x="670013" y="669988"/>
                </a:lnTo>
                <a:lnTo>
                  <a:pt x="638483" y="702141"/>
                </a:lnTo>
                <a:lnTo>
                  <a:pt x="607585" y="734906"/>
                </a:lnTo>
                <a:lnTo>
                  <a:pt x="577330" y="768275"/>
                </a:lnTo>
                <a:lnTo>
                  <a:pt x="547728" y="802237"/>
                </a:lnTo>
                <a:lnTo>
                  <a:pt x="518788" y="836783"/>
                </a:lnTo>
                <a:lnTo>
                  <a:pt x="490522" y="871901"/>
                </a:lnTo>
                <a:lnTo>
                  <a:pt x="462937" y="907583"/>
                </a:lnTo>
                <a:lnTo>
                  <a:pt x="436045" y="943819"/>
                </a:lnTo>
                <a:lnTo>
                  <a:pt x="409856" y="980598"/>
                </a:lnTo>
                <a:lnTo>
                  <a:pt x="384378" y="1017911"/>
                </a:lnTo>
                <a:lnTo>
                  <a:pt x="359623" y="1055748"/>
                </a:lnTo>
                <a:lnTo>
                  <a:pt x="335601" y="1094098"/>
                </a:lnTo>
                <a:lnTo>
                  <a:pt x="312320" y="1132952"/>
                </a:lnTo>
                <a:lnTo>
                  <a:pt x="289791" y="1172301"/>
                </a:lnTo>
                <a:lnTo>
                  <a:pt x="268024" y="1212133"/>
                </a:lnTo>
                <a:lnTo>
                  <a:pt x="247029" y="1252440"/>
                </a:lnTo>
                <a:lnTo>
                  <a:pt x="226816" y="1293210"/>
                </a:lnTo>
                <a:lnTo>
                  <a:pt x="207394" y="1334435"/>
                </a:lnTo>
                <a:lnTo>
                  <a:pt x="188774" y="1376104"/>
                </a:lnTo>
                <a:lnTo>
                  <a:pt x="170966" y="1418208"/>
                </a:lnTo>
                <a:lnTo>
                  <a:pt x="153979" y="1460737"/>
                </a:lnTo>
                <a:lnTo>
                  <a:pt x="137823" y="1503679"/>
                </a:lnTo>
                <a:lnTo>
                  <a:pt x="122509" y="1547027"/>
                </a:lnTo>
                <a:lnTo>
                  <a:pt x="108046" y="1590769"/>
                </a:lnTo>
                <a:lnTo>
                  <a:pt x="94444" y="1634896"/>
                </a:lnTo>
                <a:lnTo>
                  <a:pt x="81714" y="1679398"/>
                </a:lnTo>
                <a:lnTo>
                  <a:pt x="69864" y="1724265"/>
                </a:lnTo>
                <a:lnTo>
                  <a:pt x="58905" y="1769487"/>
                </a:lnTo>
                <a:lnTo>
                  <a:pt x="48847" y="1815054"/>
                </a:lnTo>
                <a:lnTo>
                  <a:pt x="39700" y="1860956"/>
                </a:lnTo>
                <a:lnTo>
                  <a:pt x="31474" y="1907184"/>
                </a:lnTo>
                <a:lnTo>
                  <a:pt x="24178" y="1953727"/>
                </a:lnTo>
                <a:lnTo>
                  <a:pt x="17823" y="2000575"/>
                </a:lnTo>
                <a:lnTo>
                  <a:pt x="12418" y="2047719"/>
                </a:lnTo>
                <a:lnTo>
                  <a:pt x="7974" y="2095148"/>
                </a:lnTo>
                <a:lnTo>
                  <a:pt x="4500" y="2142854"/>
                </a:lnTo>
                <a:lnTo>
                  <a:pt x="2006" y="2190824"/>
                </a:lnTo>
                <a:lnTo>
                  <a:pt x="503" y="2239051"/>
                </a:lnTo>
                <a:lnTo>
                  <a:pt x="0" y="2287524"/>
                </a:lnTo>
                <a:lnTo>
                  <a:pt x="503" y="2336001"/>
                </a:lnTo>
                <a:lnTo>
                  <a:pt x="2006" y="2384232"/>
                </a:lnTo>
                <a:lnTo>
                  <a:pt x="4500" y="2432208"/>
                </a:lnTo>
                <a:lnTo>
                  <a:pt x="7974" y="2479917"/>
                </a:lnTo>
                <a:lnTo>
                  <a:pt x="12418" y="2527351"/>
                </a:lnTo>
                <a:lnTo>
                  <a:pt x="17823" y="2574499"/>
                </a:lnTo>
                <a:lnTo>
                  <a:pt x="24178" y="2621351"/>
                </a:lnTo>
                <a:lnTo>
                  <a:pt x="31474" y="2667898"/>
                </a:lnTo>
                <a:lnTo>
                  <a:pt x="39700" y="2714130"/>
                </a:lnTo>
                <a:lnTo>
                  <a:pt x="48847" y="2760036"/>
                </a:lnTo>
                <a:lnTo>
                  <a:pt x="58905" y="2805607"/>
                </a:lnTo>
                <a:lnTo>
                  <a:pt x="69864" y="2850832"/>
                </a:lnTo>
                <a:lnTo>
                  <a:pt x="81714" y="2895702"/>
                </a:lnTo>
                <a:lnTo>
                  <a:pt x="94444" y="2940208"/>
                </a:lnTo>
                <a:lnTo>
                  <a:pt x="108046" y="2984338"/>
                </a:lnTo>
                <a:lnTo>
                  <a:pt x="122509" y="3028083"/>
                </a:lnTo>
                <a:lnTo>
                  <a:pt x="137823" y="3071434"/>
                </a:lnTo>
                <a:lnTo>
                  <a:pt x="153979" y="3114380"/>
                </a:lnTo>
                <a:lnTo>
                  <a:pt x="170966" y="3156911"/>
                </a:lnTo>
                <a:lnTo>
                  <a:pt x="188774" y="3199017"/>
                </a:lnTo>
                <a:lnTo>
                  <a:pt x="207394" y="3240689"/>
                </a:lnTo>
                <a:lnTo>
                  <a:pt x="226816" y="3281917"/>
                </a:lnTo>
                <a:lnTo>
                  <a:pt x="247029" y="3322690"/>
                </a:lnTo>
                <a:lnTo>
                  <a:pt x="268024" y="3362999"/>
                </a:lnTo>
                <a:lnTo>
                  <a:pt x="289791" y="3402833"/>
                </a:lnTo>
                <a:lnTo>
                  <a:pt x="312320" y="3442184"/>
                </a:lnTo>
                <a:lnTo>
                  <a:pt x="335601" y="3481040"/>
                </a:lnTo>
                <a:lnTo>
                  <a:pt x="359623" y="3519393"/>
                </a:lnTo>
                <a:lnTo>
                  <a:pt x="384378" y="3557232"/>
                </a:lnTo>
                <a:lnTo>
                  <a:pt x="409856" y="3594546"/>
                </a:lnTo>
                <a:lnTo>
                  <a:pt x="436045" y="3631327"/>
                </a:lnTo>
                <a:lnTo>
                  <a:pt x="462937" y="3667565"/>
                </a:lnTo>
                <a:lnTo>
                  <a:pt x="490522" y="3703248"/>
                </a:lnTo>
                <a:lnTo>
                  <a:pt x="518788" y="3738369"/>
                </a:lnTo>
                <a:lnTo>
                  <a:pt x="547728" y="3772916"/>
                </a:lnTo>
                <a:lnTo>
                  <a:pt x="577330" y="3806879"/>
                </a:lnTo>
                <a:lnTo>
                  <a:pt x="607585" y="3840249"/>
                </a:lnTo>
                <a:lnTo>
                  <a:pt x="638483" y="3873016"/>
                </a:lnTo>
                <a:lnTo>
                  <a:pt x="670013" y="3905170"/>
                </a:lnTo>
                <a:lnTo>
                  <a:pt x="702167" y="3936701"/>
                </a:lnTo>
                <a:lnTo>
                  <a:pt x="734934" y="3967599"/>
                </a:lnTo>
                <a:lnTo>
                  <a:pt x="768303" y="3997854"/>
                </a:lnTo>
                <a:lnTo>
                  <a:pt x="802266" y="4027456"/>
                </a:lnTo>
                <a:lnTo>
                  <a:pt x="836813" y="4056396"/>
                </a:lnTo>
                <a:lnTo>
                  <a:pt x="871932" y="4084662"/>
                </a:lnTo>
                <a:lnTo>
                  <a:pt x="907615" y="4112247"/>
                </a:lnTo>
                <a:lnTo>
                  <a:pt x="943852" y="4139138"/>
                </a:lnTo>
                <a:lnTo>
                  <a:pt x="980632" y="4165328"/>
                </a:lnTo>
                <a:lnTo>
                  <a:pt x="1017946" y="4190805"/>
                </a:lnTo>
                <a:lnTo>
                  <a:pt x="1055783" y="4215560"/>
                </a:lnTo>
                <a:lnTo>
                  <a:pt x="1094135" y="4239582"/>
                </a:lnTo>
                <a:lnTo>
                  <a:pt x="1132990" y="4262863"/>
                </a:lnTo>
                <a:lnTo>
                  <a:pt x="1172339" y="4285391"/>
                </a:lnTo>
                <a:lnTo>
                  <a:pt x="1212172" y="4307158"/>
                </a:lnTo>
                <a:lnTo>
                  <a:pt x="1252480" y="4328152"/>
                </a:lnTo>
                <a:lnTo>
                  <a:pt x="1293251" y="4348365"/>
                </a:lnTo>
                <a:lnTo>
                  <a:pt x="1334477" y="4367786"/>
                </a:lnTo>
                <a:lnTo>
                  <a:pt x="1376147" y="4386406"/>
                </a:lnTo>
                <a:lnTo>
                  <a:pt x="1418251" y="4404214"/>
                </a:lnTo>
                <a:lnTo>
                  <a:pt x="1460780" y="4421200"/>
                </a:lnTo>
                <a:lnTo>
                  <a:pt x="1503724" y="4437355"/>
                </a:lnTo>
                <a:lnTo>
                  <a:pt x="1547072" y="4452669"/>
                </a:lnTo>
                <a:lnTo>
                  <a:pt x="1590815" y="4467132"/>
                </a:lnTo>
                <a:lnTo>
                  <a:pt x="1634943" y="4480733"/>
                </a:lnTo>
                <a:lnTo>
                  <a:pt x="1679445" y="4493464"/>
                </a:lnTo>
                <a:lnTo>
                  <a:pt x="1724313" y="4505313"/>
                </a:lnTo>
                <a:lnTo>
                  <a:pt x="1769535" y="4516271"/>
                </a:lnTo>
                <a:lnTo>
                  <a:pt x="1815103" y="4526329"/>
                </a:lnTo>
                <a:lnTo>
                  <a:pt x="1861005" y="4535475"/>
                </a:lnTo>
                <a:lnTo>
                  <a:pt x="1907233" y="4543702"/>
                </a:lnTo>
                <a:lnTo>
                  <a:pt x="1953776" y="4550997"/>
                </a:lnTo>
                <a:lnTo>
                  <a:pt x="2000625" y="4557352"/>
                </a:lnTo>
                <a:lnTo>
                  <a:pt x="2047769" y="4562756"/>
                </a:lnTo>
                <a:lnTo>
                  <a:pt x="2095199" y="4567200"/>
                </a:lnTo>
                <a:lnTo>
                  <a:pt x="2142904" y="4570674"/>
                </a:lnTo>
                <a:lnTo>
                  <a:pt x="2190875" y="4573168"/>
                </a:lnTo>
                <a:lnTo>
                  <a:pt x="2239102" y="4574671"/>
                </a:lnTo>
                <a:lnTo>
                  <a:pt x="2287574" y="4575175"/>
                </a:lnTo>
                <a:lnTo>
                  <a:pt x="2287574" y="0"/>
                </a:lnTo>
                <a:close/>
              </a:path>
            </a:pathLst>
          </a:custGeom>
          <a:solidFill>
            <a:srgbClr val="B2DB9D"/>
          </a:solidFill>
          <a:ln w="19050">
            <a:solidFill>
              <a:srgbClr val="89A4A7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940F2BD-33AD-4C19-BBB7-22132637A214}"/>
              </a:ext>
            </a:extLst>
          </p:cNvPr>
          <p:cNvSpPr/>
          <p:nvPr/>
        </p:nvSpPr>
        <p:spPr>
          <a:xfrm>
            <a:off x="412091" y="1476971"/>
            <a:ext cx="2287905" cy="4575175"/>
          </a:xfrm>
          <a:custGeom>
            <a:avLst/>
            <a:gdLst/>
            <a:ahLst/>
            <a:cxnLst/>
            <a:rect l="l" t="t" r="r" b="b"/>
            <a:pathLst>
              <a:path w="2287905" h="4575175">
                <a:moveTo>
                  <a:pt x="2287574" y="4575175"/>
                </a:moveTo>
                <a:lnTo>
                  <a:pt x="2239102" y="4574671"/>
                </a:lnTo>
                <a:lnTo>
                  <a:pt x="2190875" y="4573168"/>
                </a:lnTo>
                <a:lnTo>
                  <a:pt x="2142904" y="4570674"/>
                </a:lnTo>
                <a:lnTo>
                  <a:pt x="2095199" y="4567200"/>
                </a:lnTo>
                <a:lnTo>
                  <a:pt x="2047769" y="4562756"/>
                </a:lnTo>
                <a:lnTo>
                  <a:pt x="2000625" y="4557352"/>
                </a:lnTo>
                <a:lnTo>
                  <a:pt x="1953776" y="4550997"/>
                </a:lnTo>
                <a:lnTo>
                  <a:pt x="1907233" y="4543702"/>
                </a:lnTo>
                <a:lnTo>
                  <a:pt x="1861005" y="4535475"/>
                </a:lnTo>
                <a:lnTo>
                  <a:pt x="1815103" y="4526329"/>
                </a:lnTo>
                <a:lnTo>
                  <a:pt x="1769535" y="4516271"/>
                </a:lnTo>
                <a:lnTo>
                  <a:pt x="1724313" y="4505313"/>
                </a:lnTo>
                <a:lnTo>
                  <a:pt x="1679445" y="4493464"/>
                </a:lnTo>
                <a:lnTo>
                  <a:pt x="1634943" y="4480733"/>
                </a:lnTo>
                <a:lnTo>
                  <a:pt x="1590815" y="4467132"/>
                </a:lnTo>
                <a:lnTo>
                  <a:pt x="1547072" y="4452669"/>
                </a:lnTo>
                <a:lnTo>
                  <a:pt x="1503724" y="4437355"/>
                </a:lnTo>
                <a:lnTo>
                  <a:pt x="1460780" y="4421200"/>
                </a:lnTo>
                <a:lnTo>
                  <a:pt x="1418251" y="4404214"/>
                </a:lnTo>
                <a:lnTo>
                  <a:pt x="1376147" y="4386406"/>
                </a:lnTo>
                <a:lnTo>
                  <a:pt x="1334477" y="4367786"/>
                </a:lnTo>
                <a:lnTo>
                  <a:pt x="1293251" y="4348365"/>
                </a:lnTo>
                <a:lnTo>
                  <a:pt x="1252480" y="4328152"/>
                </a:lnTo>
                <a:lnTo>
                  <a:pt x="1212172" y="4307158"/>
                </a:lnTo>
                <a:lnTo>
                  <a:pt x="1172339" y="4285391"/>
                </a:lnTo>
                <a:lnTo>
                  <a:pt x="1132990" y="4262863"/>
                </a:lnTo>
                <a:lnTo>
                  <a:pt x="1094135" y="4239582"/>
                </a:lnTo>
                <a:lnTo>
                  <a:pt x="1055783" y="4215560"/>
                </a:lnTo>
                <a:lnTo>
                  <a:pt x="1017946" y="4190805"/>
                </a:lnTo>
                <a:lnTo>
                  <a:pt x="980632" y="4165328"/>
                </a:lnTo>
                <a:lnTo>
                  <a:pt x="943852" y="4139138"/>
                </a:lnTo>
                <a:lnTo>
                  <a:pt x="907615" y="4112247"/>
                </a:lnTo>
                <a:lnTo>
                  <a:pt x="871932" y="4084662"/>
                </a:lnTo>
                <a:lnTo>
                  <a:pt x="836813" y="4056396"/>
                </a:lnTo>
                <a:lnTo>
                  <a:pt x="802266" y="4027456"/>
                </a:lnTo>
                <a:lnTo>
                  <a:pt x="768303" y="3997854"/>
                </a:lnTo>
                <a:lnTo>
                  <a:pt x="734934" y="3967599"/>
                </a:lnTo>
                <a:lnTo>
                  <a:pt x="702167" y="3936701"/>
                </a:lnTo>
                <a:lnTo>
                  <a:pt x="670013" y="3905170"/>
                </a:lnTo>
                <a:lnTo>
                  <a:pt x="638483" y="3873016"/>
                </a:lnTo>
                <a:lnTo>
                  <a:pt x="607585" y="3840249"/>
                </a:lnTo>
                <a:lnTo>
                  <a:pt x="577330" y="3806879"/>
                </a:lnTo>
                <a:lnTo>
                  <a:pt x="547728" y="3772916"/>
                </a:lnTo>
                <a:lnTo>
                  <a:pt x="518788" y="3738369"/>
                </a:lnTo>
                <a:lnTo>
                  <a:pt x="490522" y="3703248"/>
                </a:lnTo>
                <a:lnTo>
                  <a:pt x="462937" y="3667565"/>
                </a:lnTo>
                <a:lnTo>
                  <a:pt x="436045" y="3631327"/>
                </a:lnTo>
                <a:lnTo>
                  <a:pt x="409856" y="3594546"/>
                </a:lnTo>
                <a:lnTo>
                  <a:pt x="384378" y="3557232"/>
                </a:lnTo>
                <a:lnTo>
                  <a:pt x="359623" y="3519393"/>
                </a:lnTo>
                <a:lnTo>
                  <a:pt x="335601" y="3481040"/>
                </a:lnTo>
                <a:lnTo>
                  <a:pt x="312320" y="3442184"/>
                </a:lnTo>
                <a:lnTo>
                  <a:pt x="289791" y="3402833"/>
                </a:lnTo>
                <a:lnTo>
                  <a:pt x="268024" y="3362999"/>
                </a:lnTo>
                <a:lnTo>
                  <a:pt x="247029" y="3322690"/>
                </a:lnTo>
                <a:lnTo>
                  <a:pt x="226816" y="3281917"/>
                </a:lnTo>
                <a:lnTo>
                  <a:pt x="207394" y="3240689"/>
                </a:lnTo>
                <a:lnTo>
                  <a:pt x="188774" y="3199017"/>
                </a:lnTo>
                <a:lnTo>
                  <a:pt x="170966" y="3156911"/>
                </a:lnTo>
                <a:lnTo>
                  <a:pt x="153979" y="3114380"/>
                </a:lnTo>
                <a:lnTo>
                  <a:pt x="137823" y="3071434"/>
                </a:lnTo>
                <a:lnTo>
                  <a:pt x="122509" y="3028083"/>
                </a:lnTo>
                <a:lnTo>
                  <a:pt x="108046" y="2984338"/>
                </a:lnTo>
                <a:lnTo>
                  <a:pt x="94444" y="2940208"/>
                </a:lnTo>
                <a:lnTo>
                  <a:pt x="81714" y="2895702"/>
                </a:lnTo>
                <a:lnTo>
                  <a:pt x="69864" y="2850832"/>
                </a:lnTo>
                <a:lnTo>
                  <a:pt x="58905" y="2805607"/>
                </a:lnTo>
                <a:lnTo>
                  <a:pt x="48847" y="2760036"/>
                </a:lnTo>
                <a:lnTo>
                  <a:pt x="39700" y="2714130"/>
                </a:lnTo>
                <a:lnTo>
                  <a:pt x="31474" y="2667898"/>
                </a:lnTo>
                <a:lnTo>
                  <a:pt x="24178" y="2621351"/>
                </a:lnTo>
                <a:lnTo>
                  <a:pt x="17823" y="2574499"/>
                </a:lnTo>
                <a:lnTo>
                  <a:pt x="12418" y="2527351"/>
                </a:lnTo>
                <a:lnTo>
                  <a:pt x="7974" y="2479917"/>
                </a:lnTo>
                <a:lnTo>
                  <a:pt x="4500" y="2432208"/>
                </a:lnTo>
                <a:lnTo>
                  <a:pt x="2006" y="2384232"/>
                </a:lnTo>
                <a:lnTo>
                  <a:pt x="503" y="2336001"/>
                </a:lnTo>
                <a:lnTo>
                  <a:pt x="0" y="2287524"/>
                </a:lnTo>
                <a:lnTo>
                  <a:pt x="503" y="2239051"/>
                </a:lnTo>
                <a:lnTo>
                  <a:pt x="2006" y="2190824"/>
                </a:lnTo>
                <a:lnTo>
                  <a:pt x="4500" y="2142854"/>
                </a:lnTo>
                <a:lnTo>
                  <a:pt x="7974" y="2095148"/>
                </a:lnTo>
                <a:lnTo>
                  <a:pt x="12418" y="2047719"/>
                </a:lnTo>
                <a:lnTo>
                  <a:pt x="17823" y="2000575"/>
                </a:lnTo>
                <a:lnTo>
                  <a:pt x="24178" y="1953727"/>
                </a:lnTo>
                <a:lnTo>
                  <a:pt x="31474" y="1907184"/>
                </a:lnTo>
                <a:lnTo>
                  <a:pt x="39700" y="1860956"/>
                </a:lnTo>
                <a:lnTo>
                  <a:pt x="48847" y="1815054"/>
                </a:lnTo>
                <a:lnTo>
                  <a:pt x="58905" y="1769487"/>
                </a:lnTo>
                <a:lnTo>
                  <a:pt x="69864" y="1724265"/>
                </a:lnTo>
                <a:lnTo>
                  <a:pt x="81714" y="1679398"/>
                </a:lnTo>
                <a:lnTo>
                  <a:pt x="94444" y="1634896"/>
                </a:lnTo>
                <a:lnTo>
                  <a:pt x="108046" y="1590769"/>
                </a:lnTo>
                <a:lnTo>
                  <a:pt x="122509" y="1547027"/>
                </a:lnTo>
                <a:lnTo>
                  <a:pt x="137823" y="1503679"/>
                </a:lnTo>
                <a:lnTo>
                  <a:pt x="153979" y="1460737"/>
                </a:lnTo>
                <a:lnTo>
                  <a:pt x="170966" y="1418208"/>
                </a:lnTo>
                <a:lnTo>
                  <a:pt x="188774" y="1376104"/>
                </a:lnTo>
                <a:lnTo>
                  <a:pt x="207394" y="1334435"/>
                </a:lnTo>
                <a:lnTo>
                  <a:pt x="226816" y="1293210"/>
                </a:lnTo>
                <a:lnTo>
                  <a:pt x="247029" y="1252440"/>
                </a:lnTo>
                <a:lnTo>
                  <a:pt x="268024" y="1212133"/>
                </a:lnTo>
                <a:lnTo>
                  <a:pt x="289791" y="1172301"/>
                </a:lnTo>
                <a:lnTo>
                  <a:pt x="312320" y="1132952"/>
                </a:lnTo>
                <a:lnTo>
                  <a:pt x="335601" y="1094098"/>
                </a:lnTo>
                <a:lnTo>
                  <a:pt x="359623" y="1055748"/>
                </a:lnTo>
                <a:lnTo>
                  <a:pt x="384378" y="1017911"/>
                </a:lnTo>
                <a:lnTo>
                  <a:pt x="409856" y="980598"/>
                </a:lnTo>
                <a:lnTo>
                  <a:pt x="436045" y="943819"/>
                </a:lnTo>
                <a:lnTo>
                  <a:pt x="462937" y="907583"/>
                </a:lnTo>
                <a:lnTo>
                  <a:pt x="490522" y="871901"/>
                </a:lnTo>
                <a:lnTo>
                  <a:pt x="518788" y="836783"/>
                </a:lnTo>
                <a:lnTo>
                  <a:pt x="547728" y="802237"/>
                </a:lnTo>
                <a:lnTo>
                  <a:pt x="577330" y="768275"/>
                </a:lnTo>
                <a:lnTo>
                  <a:pt x="607585" y="734906"/>
                </a:lnTo>
                <a:lnTo>
                  <a:pt x="638483" y="702141"/>
                </a:lnTo>
                <a:lnTo>
                  <a:pt x="670013" y="669988"/>
                </a:lnTo>
                <a:lnTo>
                  <a:pt x="702167" y="638458"/>
                </a:lnTo>
                <a:lnTo>
                  <a:pt x="734934" y="607562"/>
                </a:lnTo>
                <a:lnTo>
                  <a:pt x="768303" y="577308"/>
                </a:lnTo>
                <a:lnTo>
                  <a:pt x="802266" y="547706"/>
                </a:lnTo>
                <a:lnTo>
                  <a:pt x="836813" y="518768"/>
                </a:lnTo>
                <a:lnTo>
                  <a:pt x="871932" y="490502"/>
                </a:lnTo>
                <a:lnTo>
                  <a:pt x="907615" y="462919"/>
                </a:lnTo>
                <a:lnTo>
                  <a:pt x="943852" y="436028"/>
                </a:lnTo>
                <a:lnTo>
                  <a:pt x="980632" y="409839"/>
                </a:lnTo>
                <a:lnTo>
                  <a:pt x="1017946" y="384363"/>
                </a:lnTo>
                <a:lnTo>
                  <a:pt x="1055783" y="359609"/>
                </a:lnTo>
                <a:lnTo>
                  <a:pt x="1094135" y="335587"/>
                </a:lnTo>
                <a:lnTo>
                  <a:pt x="1132990" y="312307"/>
                </a:lnTo>
                <a:lnTo>
                  <a:pt x="1172339" y="289779"/>
                </a:lnTo>
                <a:lnTo>
                  <a:pt x="1212172" y="268013"/>
                </a:lnTo>
                <a:lnTo>
                  <a:pt x="1252480" y="247018"/>
                </a:lnTo>
                <a:lnTo>
                  <a:pt x="1293251" y="226806"/>
                </a:lnTo>
                <a:lnTo>
                  <a:pt x="1334477" y="207385"/>
                </a:lnTo>
                <a:lnTo>
                  <a:pt x="1376147" y="188766"/>
                </a:lnTo>
                <a:lnTo>
                  <a:pt x="1418251" y="170958"/>
                </a:lnTo>
                <a:lnTo>
                  <a:pt x="1460780" y="153972"/>
                </a:lnTo>
                <a:lnTo>
                  <a:pt x="1503724" y="137817"/>
                </a:lnTo>
                <a:lnTo>
                  <a:pt x="1547072" y="122504"/>
                </a:lnTo>
                <a:lnTo>
                  <a:pt x="1590815" y="108041"/>
                </a:lnTo>
                <a:lnTo>
                  <a:pt x="1634943" y="94440"/>
                </a:lnTo>
                <a:lnTo>
                  <a:pt x="1679445" y="81710"/>
                </a:lnTo>
                <a:lnTo>
                  <a:pt x="1724313" y="69861"/>
                </a:lnTo>
                <a:lnTo>
                  <a:pt x="1769535" y="58902"/>
                </a:lnTo>
                <a:lnTo>
                  <a:pt x="1815103" y="48845"/>
                </a:lnTo>
                <a:lnTo>
                  <a:pt x="1861005" y="39698"/>
                </a:lnTo>
                <a:lnTo>
                  <a:pt x="1907233" y="31472"/>
                </a:lnTo>
                <a:lnTo>
                  <a:pt x="1953776" y="24177"/>
                </a:lnTo>
                <a:lnTo>
                  <a:pt x="2000625" y="17822"/>
                </a:lnTo>
                <a:lnTo>
                  <a:pt x="2047769" y="12418"/>
                </a:lnTo>
                <a:lnTo>
                  <a:pt x="2095199" y="7974"/>
                </a:lnTo>
                <a:lnTo>
                  <a:pt x="2142904" y="4500"/>
                </a:lnTo>
                <a:lnTo>
                  <a:pt x="2190875" y="2006"/>
                </a:lnTo>
                <a:lnTo>
                  <a:pt x="2239102" y="503"/>
                </a:lnTo>
                <a:lnTo>
                  <a:pt x="2287574" y="0"/>
                </a:lnTo>
                <a:lnTo>
                  <a:pt x="2287574" y="2287524"/>
                </a:lnTo>
                <a:lnTo>
                  <a:pt x="2287574" y="4575175"/>
                </a:lnTo>
                <a:close/>
              </a:path>
            </a:pathLst>
          </a:custGeom>
          <a:ln w="25399">
            <a:solidFill>
              <a:srgbClr val="89A4A7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F83F3159-3C79-45A9-AFAA-7C82A5DFCE78}"/>
              </a:ext>
            </a:extLst>
          </p:cNvPr>
          <p:cNvSpPr/>
          <p:nvPr/>
        </p:nvSpPr>
        <p:spPr>
          <a:xfrm>
            <a:off x="1212735" y="2620730"/>
            <a:ext cx="1487170" cy="2974340"/>
          </a:xfrm>
          <a:custGeom>
            <a:avLst/>
            <a:gdLst/>
            <a:ahLst/>
            <a:cxnLst/>
            <a:rect l="l" t="t" r="r" b="b"/>
            <a:pathLst>
              <a:path w="1487170" h="2974340">
                <a:moveTo>
                  <a:pt x="1486928" y="0"/>
                </a:moveTo>
                <a:lnTo>
                  <a:pt x="1438807" y="764"/>
                </a:lnTo>
                <a:lnTo>
                  <a:pt x="1391066" y="3040"/>
                </a:lnTo>
                <a:lnTo>
                  <a:pt x="1343731" y="6806"/>
                </a:lnTo>
                <a:lnTo>
                  <a:pt x="1296824" y="12039"/>
                </a:lnTo>
                <a:lnTo>
                  <a:pt x="1250367" y="18715"/>
                </a:lnTo>
                <a:lnTo>
                  <a:pt x="1204384" y="26812"/>
                </a:lnTo>
                <a:lnTo>
                  <a:pt x="1158899" y="36305"/>
                </a:lnTo>
                <a:lnTo>
                  <a:pt x="1113933" y="47173"/>
                </a:lnTo>
                <a:lnTo>
                  <a:pt x="1069511" y="59392"/>
                </a:lnTo>
                <a:lnTo>
                  <a:pt x="1025655" y="72939"/>
                </a:lnTo>
                <a:lnTo>
                  <a:pt x="982388" y="87790"/>
                </a:lnTo>
                <a:lnTo>
                  <a:pt x="939734" y="103924"/>
                </a:lnTo>
                <a:lnTo>
                  <a:pt x="897716" y="121316"/>
                </a:lnTo>
                <a:lnTo>
                  <a:pt x="856356" y="139944"/>
                </a:lnTo>
                <a:lnTo>
                  <a:pt x="815677" y="159785"/>
                </a:lnTo>
                <a:lnTo>
                  <a:pt x="775704" y="180815"/>
                </a:lnTo>
                <a:lnTo>
                  <a:pt x="736458" y="203011"/>
                </a:lnTo>
                <a:lnTo>
                  <a:pt x="697964" y="226351"/>
                </a:lnTo>
                <a:lnTo>
                  <a:pt x="660243" y="250811"/>
                </a:lnTo>
                <a:lnTo>
                  <a:pt x="623320" y="276369"/>
                </a:lnTo>
                <a:lnTo>
                  <a:pt x="587216" y="303000"/>
                </a:lnTo>
                <a:lnTo>
                  <a:pt x="551956" y="330682"/>
                </a:lnTo>
                <a:lnTo>
                  <a:pt x="517563" y="359393"/>
                </a:lnTo>
                <a:lnTo>
                  <a:pt x="484059" y="389108"/>
                </a:lnTo>
                <a:lnTo>
                  <a:pt x="451467" y="419805"/>
                </a:lnTo>
                <a:lnTo>
                  <a:pt x="419811" y="451460"/>
                </a:lnTo>
                <a:lnTo>
                  <a:pt x="389114" y="484052"/>
                </a:lnTo>
                <a:lnTo>
                  <a:pt x="359398" y="517556"/>
                </a:lnTo>
                <a:lnTo>
                  <a:pt x="330687" y="551949"/>
                </a:lnTo>
                <a:lnTo>
                  <a:pt x="303005" y="587208"/>
                </a:lnTo>
                <a:lnTo>
                  <a:pt x="276373" y="623311"/>
                </a:lnTo>
                <a:lnTo>
                  <a:pt x="250815" y="660234"/>
                </a:lnTo>
                <a:lnTo>
                  <a:pt x="226355" y="697955"/>
                </a:lnTo>
                <a:lnTo>
                  <a:pt x="203015" y="736449"/>
                </a:lnTo>
                <a:lnTo>
                  <a:pt x="180818" y="775694"/>
                </a:lnTo>
                <a:lnTo>
                  <a:pt x="159787" y="815667"/>
                </a:lnTo>
                <a:lnTo>
                  <a:pt x="139947" y="856345"/>
                </a:lnTo>
                <a:lnTo>
                  <a:pt x="121318" y="897705"/>
                </a:lnTo>
                <a:lnTo>
                  <a:pt x="103926" y="939723"/>
                </a:lnTo>
                <a:lnTo>
                  <a:pt x="87792" y="982377"/>
                </a:lnTo>
                <a:lnTo>
                  <a:pt x="72940" y="1025644"/>
                </a:lnTo>
                <a:lnTo>
                  <a:pt x="59393" y="1069499"/>
                </a:lnTo>
                <a:lnTo>
                  <a:pt x="47174" y="1113921"/>
                </a:lnTo>
                <a:lnTo>
                  <a:pt x="36306" y="1158887"/>
                </a:lnTo>
                <a:lnTo>
                  <a:pt x="26812" y="1204372"/>
                </a:lnTo>
                <a:lnTo>
                  <a:pt x="18715" y="1250355"/>
                </a:lnTo>
                <a:lnTo>
                  <a:pt x="12039" y="1296811"/>
                </a:lnTo>
                <a:lnTo>
                  <a:pt x="6806" y="1343719"/>
                </a:lnTo>
                <a:lnTo>
                  <a:pt x="3040" y="1391054"/>
                </a:lnTo>
                <a:lnTo>
                  <a:pt x="764" y="1438794"/>
                </a:lnTo>
                <a:lnTo>
                  <a:pt x="0" y="1486915"/>
                </a:lnTo>
                <a:lnTo>
                  <a:pt x="764" y="1535044"/>
                </a:lnTo>
                <a:lnTo>
                  <a:pt x="3040" y="1582791"/>
                </a:lnTo>
                <a:lnTo>
                  <a:pt x="6806" y="1630132"/>
                </a:lnTo>
                <a:lnTo>
                  <a:pt x="12039" y="1677045"/>
                </a:lnTo>
                <a:lnTo>
                  <a:pt x="18715" y="1723507"/>
                </a:lnTo>
                <a:lnTo>
                  <a:pt x="26812" y="1769494"/>
                </a:lnTo>
                <a:lnTo>
                  <a:pt x="36306" y="1814983"/>
                </a:lnTo>
                <a:lnTo>
                  <a:pt x="47174" y="1859952"/>
                </a:lnTo>
                <a:lnTo>
                  <a:pt x="59393" y="1904377"/>
                </a:lnTo>
                <a:lnTo>
                  <a:pt x="72940" y="1948236"/>
                </a:lnTo>
                <a:lnTo>
                  <a:pt x="87792" y="1991504"/>
                </a:lnTo>
                <a:lnTo>
                  <a:pt x="103926" y="2034160"/>
                </a:lnTo>
                <a:lnTo>
                  <a:pt x="121318" y="2076180"/>
                </a:lnTo>
                <a:lnTo>
                  <a:pt x="139947" y="2117541"/>
                </a:lnTo>
                <a:lnTo>
                  <a:pt x="159787" y="2158219"/>
                </a:lnTo>
                <a:lnTo>
                  <a:pt x="180818" y="2198193"/>
                </a:lnTo>
                <a:lnTo>
                  <a:pt x="203015" y="2237438"/>
                </a:lnTo>
                <a:lnTo>
                  <a:pt x="226355" y="2275933"/>
                </a:lnTo>
                <a:lnTo>
                  <a:pt x="250815" y="2313652"/>
                </a:lnTo>
                <a:lnTo>
                  <a:pt x="276373" y="2350575"/>
                </a:lnTo>
                <a:lnTo>
                  <a:pt x="303005" y="2386677"/>
                </a:lnTo>
                <a:lnTo>
                  <a:pt x="330687" y="2421935"/>
                </a:lnTo>
                <a:lnTo>
                  <a:pt x="359398" y="2456327"/>
                </a:lnTo>
                <a:lnTo>
                  <a:pt x="389114" y="2489830"/>
                </a:lnTo>
                <a:lnTo>
                  <a:pt x="419811" y="2522419"/>
                </a:lnTo>
                <a:lnTo>
                  <a:pt x="451467" y="2554073"/>
                </a:lnTo>
                <a:lnTo>
                  <a:pt x="484059" y="2584768"/>
                </a:lnTo>
                <a:lnTo>
                  <a:pt x="517563" y="2614481"/>
                </a:lnTo>
                <a:lnTo>
                  <a:pt x="551956" y="2643189"/>
                </a:lnTo>
                <a:lnTo>
                  <a:pt x="587216" y="2670869"/>
                </a:lnTo>
                <a:lnTo>
                  <a:pt x="623320" y="2697498"/>
                </a:lnTo>
                <a:lnTo>
                  <a:pt x="660243" y="2723053"/>
                </a:lnTo>
                <a:lnTo>
                  <a:pt x="697964" y="2747511"/>
                </a:lnTo>
                <a:lnTo>
                  <a:pt x="736458" y="2770848"/>
                </a:lnTo>
                <a:lnTo>
                  <a:pt x="775704" y="2793042"/>
                </a:lnTo>
                <a:lnTo>
                  <a:pt x="815677" y="2814069"/>
                </a:lnTo>
                <a:lnTo>
                  <a:pt x="856356" y="2833908"/>
                </a:lnTo>
                <a:lnTo>
                  <a:pt x="897716" y="2852533"/>
                </a:lnTo>
                <a:lnTo>
                  <a:pt x="939734" y="2869923"/>
                </a:lnTo>
                <a:lnTo>
                  <a:pt x="982388" y="2886055"/>
                </a:lnTo>
                <a:lnTo>
                  <a:pt x="1025655" y="2900904"/>
                </a:lnTo>
                <a:lnTo>
                  <a:pt x="1069511" y="2914449"/>
                </a:lnTo>
                <a:lnTo>
                  <a:pt x="1113933" y="2926666"/>
                </a:lnTo>
                <a:lnTo>
                  <a:pt x="1158899" y="2937532"/>
                </a:lnTo>
                <a:lnTo>
                  <a:pt x="1204384" y="2947024"/>
                </a:lnTo>
                <a:lnTo>
                  <a:pt x="1250367" y="2955119"/>
                </a:lnTo>
                <a:lnTo>
                  <a:pt x="1296824" y="2961794"/>
                </a:lnTo>
                <a:lnTo>
                  <a:pt x="1343731" y="2967026"/>
                </a:lnTo>
                <a:lnTo>
                  <a:pt x="1391066" y="2970791"/>
                </a:lnTo>
                <a:lnTo>
                  <a:pt x="1438807" y="2973068"/>
                </a:lnTo>
                <a:lnTo>
                  <a:pt x="1486928" y="2973832"/>
                </a:lnTo>
                <a:lnTo>
                  <a:pt x="1486928" y="0"/>
                </a:lnTo>
                <a:close/>
              </a:path>
            </a:pathLst>
          </a:custGeom>
          <a:solidFill>
            <a:srgbClr val="EEEB71"/>
          </a:solidFill>
          <a:ln w="19050">
            <a:solidFill>
              <a:srgbClr val="89A4A7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233042DD-EC5A-44A4-AB65-D11DD91E546D}"/>
              </a:ext>
            </a:extLst>
          </p:cNvPr>
          <p:cNvSpPr/>
          <p:nvPr/>
        </p:nvSpPr>
        <p:spPr>
          <a:xfrm>
            <a:off x="1212735" y="2620730"/>
            <a:ext cx="1487170" cy="2974340"/>
          </a:xfrm>
          <a:custGeom>
            <a:avLst/>
            <a:gdLst/>
            <a:ahLst/>
            <a:cxnLst/>
            <a:rect l="l" t="t" r="r" b="b"/>
            <a:pathLst>
              <a:path w="1487170" h="2974340">
                <a:moveTo>
                  <a:pt x="1486928" y="2973832"/>
                </a:moveTo>
                <a:lnTo>
                  <a:pt x="1438807" y="2973068"/>
                </a:lnTo>
                <a:lnTo>
                  <a:pt x="1391066" y="2970791"/>
                </a:lnTo>
                <a:lnTo>
                  <a:pt x="1343731" y="2967026"/>
                </a:lnTo>
                <a:lnTo>
                  <a:pt x="1296824" y="2961794"/>
                </a:lnTo>
                <a:lnTo>
                  <a:pt x="1250367" y="2955119"/>
                </a:lnTo>
                <a:lnTo>
                  <a:pt x="1204384" y="2947024"/>
                </a:lnTo>
                <a:lnTo>
                  <a:pt x="1158899" y="2937532"/>
                </a:lnTo>
                <a:lnTo>
                  <a:pt x="1113933" y="2926666"/>
                </a:lnTo>
                <a:lnTo>
                  <a:pt x="1069511" y="2914449"/>
                </a:lnTo>
                <a:lnTo>
                  <a:pt x="1025655" y="2900904"/>
                </a:lnTo>
                <a:lnTo>
                  <a:pt x="982388" y="2886055"/>
                </a:lnTo>
                <a:lnTo>
                  <a:pt x="939734" y="2869923"/>
                </a:lnTo>
                <a:lnTo>
                  <a:pt x="897716" y="2852533"/>
                </a:lnTo>
                <a:lnTo>
                  <a:pt x="856356" y="2833908"/>
                </a:lnTo>
                <a:lnTo>
                  <a:pt x="815677" y="2814069"/>
                </a:lnTo>
                <a:lnTo>
                  <a:pt x="775704" y="2793042"/>
                </a:lnTo>
                <a:lnTo>
                  <a:pt x="736458" y="2770848"/>
                </a:lnTo>
                <a:lnTo>
                  <a:pt x="697964" y="2747511"/>
                </a:lnTo>
                <a:lnTo>
                  <a:pt x="660243" y="2723053"/>
                </a:lnTo>
                <a:lnTo>
                  <a:pt x="623320" y="2697498"/>
                </a:lnTo>
                <a:lnTo>
                  <a:pt x="587216" y="2670869"/>
                </a:lnTo>
                <a:lnTo>
                  <a:pt x="551956" y="2643189"/>
                </a:lnTo>
                <a:lnTo>
                  <a:pt x="517563" y="2614481"/>
                </a:lnTo>
                <a:lnTo>
                  <a:pt x="484059" y="2584768"/>
                </a:lnTo>
                <a:lnTo>
                  <a:pt x="451467" y="2554073"/>
                </a:lnTo>
                <a:lnTo>
                  <a:pt x="419811" y="2522419"/>
                </a:lnTo>
                <a:lnTo>
                  <a:pt x="389114" y="2489830"/>
                </a:lnTo>
                <a:lnTo>
                  <a:pt x="359398" y="2456327"/>
                </a:lnTo>
                <a:lnTo>
                  <a:pt x="330687" y="2421935"/>
                </a:lnTo>
                <a:lnTo>
                  <a:pt x="303005" y="2386677"/>
                </a:lnTo>
                <a:lnTo>
                  <a:pt x="276373" y="2350575"/>
                </a:lnTo>
                <a:lnTo>
                  <a:pt x="250815" y="2313652"/>
                </a:lnTo>
                <a:lnTo>
                  <a:pt x="226355" y="2275933"/>
                </a:lnTo>
                <a:lnTo>
                  <a:pt x="203015" y="2237438"/>
                </a:lnTo>
                <a:lnTo>
                  <a:pt x="180818" y="2198193"/>
                </a:lnTo>
                <a:lnTo>
                  <a:pt x="159787" y="2158219"/>
                </a:lnTo>
                <a:lnTo>
                  <a:pt x="139947" y="2117541"/>
                </a:lnTo>
                <a:lnTo>
                  <a:pt x="121318" y="2076180"/>
                </a:lnTo>
                <a:lnTo>
                  <a:pt x="103926" y="2034160"/>
                </a:lnTo>
                <a:lnTo>
                  <a:pt x="87792" y="1991504"/>
                </a:lnTo>
                <a:lnTo>
                  <a:pt x="72940" y="1948236"/>
                </a:lnTo>
                <a:lnTo>
                  <a:pt x="59393" y="1904377"/>
                </a:lnTo>
                <a:lnTo>
                  <a:pt x="47174" y="1859952"/>
                </a:lnTo>
                <a:lnTo>
                  <a:pt x="36306" y="1814983"/>
                </a:lnTo>
                <a:lnTo>
                  <a:pt x="26812" y="1769494"/>
                </a:lnTo>
                <a:lnTo>
                  <a:pt x="18715" y="1723507"/>
                </a:lnTo>
                <a:lnTo>
                  <a:pt x="12039" y="1677045"/>
                </a:lnTo>
                <a:lnTo>
                  <a:pt x="6806" y="1630132"/>
                </a:lnTo>
                <a:lnTo>
                  <a:pt x="3040" y="1582791"/>
                </a:lnTo>
                <a:lnTo>
                  <a:pt x="764" y="1535044"/>
                </a:lnTo>
                <a:lnTo>
                  <a:pt x="0" y="1486915"/>
                </a:lnTo>
                <a:lnTo>
                  <a:pt x="764" y="1438794"/>
                </a:lnTo>
                <a:lnTo>
                  <a:pt x="3040" y="1391054"/>
                </a:lnTo>
                <a:lnTo>
                  <a:pt x="6806" y="1343719"/>
                </a:lnTo>
                <a:lnTo>
                  <a:pt x="12039" y="1296811"/>
                </a:lnTo>
                <a:lnTo>
                  <a:pt x="18715" y="1250355"/>
                </a:lnTo>
                <a:lnTo>
                  <a:pt x="26812" y="1204372"/>
                </a:lnTo>
                <a:lnTo>
                  <a:pt x="36306" y="1158887"/>
                </a:lnTo>
                <a:lnTo>
                  <a:pt x="47174" y="1113921"/>
                </a:lnTo>
                <a:lnTo>
                  <a:pt x="59393" y="1069499"/>
                </a:lnTo>
                <a:lnTo>
                  <a:pt x="72940" y="1025644"/>
                </a:lnTo>
                <a:lnTo>
                  <a:pt x="87792" y="982377"/>
                </a:lnTo>
                <a:lnTo>
                  <a:pt x="103926" y="939723"/>
                </a:lnTo>
                <a:lnTo>
                  <a:pt x="121318" y="897705"/>
                </a:lnTo>
                <a:lnTo>
                  <a:pt x="139947" y="856345"/>
                </a:lnTo>
                <a:lnTo>
                  <a:pt x="159787" y="815667"/>
                </a:lnTo>
                <a:lnTo>
                  <a:pt x="180818" y="775694"/>
                </a:lnTo>
                <a:lnTo>
                  <a:pt x="203015" y="736449"/>
                </a:lnTo>
                <a:lnTo>
                  <a:pt x="226355" y="697955"/>
                </a:lnTo>
                <a:lnTo>
                  <a:pt x="250815" y="660234"/>
                </a:lnTo>
                <a:lnTo>
                  <a:pt x="276373" y="623311"/>
                </a:lnTo>
                <a:lnTo>
                  <a:pt x="303005" y="587208"/>
                </a:lnTo>
                <a:lnTo>
                  <a:pt x="330687" y="551949"/>
                </a:lnTo>
                <a:lnTo>
                  <a:pt x="359398" y="517556"/>
                </a:lnTo>
                <a:lnTo>
                  <a:pt x="389114" y="484052"/>
                </a:lnTo>
                <a:lnTo>
                  <a:pt x="419811" y="451460"/>
                </a:lnTo>
                <a:lnTo>
                  <a:pt x="451467" y="419805"/>
                </a:lnTo>
                <a:lnTo>
                  <a:pt x="484059" y="389108"/>
                </a:lnTo>
                <a:lnTo>
                  <a:pt x="517563" y="359393"/>
                </a:lnTo>
                <a:lnTo>
                  <a:pt x="551956" y="330682"/>
                </a:lnTo>
                <a:lnTo>
                  <a:pt x="587216" y="303000"/>
                </a:lnTo>
                <a:lnTo>
                  <a:pt x="623320" y="276369"/>
                </a:lnTo>
                <a:lnTo>
                  <a:pt x="660243" y="250811"/>
                </a:lnTo>
                <a:lnTo>
                  <a:pt x="697964" y="226351"/>
                </a:lnTo>
                <a:lnTo>
                  <a:pt x="736458" y="203011"/>
                </a:lnTo>
                <a:lnTo>
                  <a:pt x="775704" y="180815"/>
                </a:lnTo>
                <a:lnTo>
                  <a:pt x="815677" y="159785"/>
                </a:lnTo>
                <a:lnTo>
                  <a:pt x="856356" y="139944"/>
                </a:lnTo>
                <a:lnTo>
                  <a:pt x="897716" y="121316"/>
                </a:lnTo>
                <a:lnTo>
                  <a:pt x="939734" y="103924"/>
                </a:lnTo>
                <a:lnTo>
                  <a:pt x="982388" y="87790"/>
                </a:lnTo>
                <a:lnTo>
                  <a:pt x="1025655" y="72939"/>
                </a:lnTo>
                <a:lnTo>
                  <a:pt x="1069511" y="59392"/>
                </a:lnTo>
                <a:lnTo>
                  <a:pt x="1113933" y="47173"/>
                </a:lnTo>
                <a:lnTo>
                  <a:pt x="1158899" y="36305"/>
                </a:lnTo>
                <a:lnTo>
                  <a:pt x="1204384" y="26812"/>
                </a:lnTo>
                <a:lnTo>
                  <a:pt x="1250367" y="18715"/>
                </a:lnTo>
                <a:lnTo>
                  <a:pt x="1296824" y="12039"/>
                </a:lnTo>
                <a:lnTo>
                  <a:pt x="1343731" y="6806"/>
                </a:lnTo>
                <a:lnTo>
                  <a:pt x="1391066" y="3040"/>
                </a:lnTo>
                <a:lnTo>
                  <a:pt x="1438807" y="764"/>
                </a:lnTo>
                <a:lnTo>
                  <a:pt x="1486928" y="0"/>
                </a:lnTo>
                <a:lnTo>
                  <a:pt x="1486928" y="1486915"/>
                </a:lnTo>
                <a:lnTo>
                  <a:pt x="1486928" y="2973832"/>
                </a:lnTo>
                <a:close/>
              </a:path>
            </a:pathLst>
          </a:custGeom>
          <a:ln w="25400">
            <a:solidFill>
              <a:srgbClr val="89A4A7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50C7481-4F56-4EB2-A256-A8AF33BCD135}"/>
              </a:ext>
            </a:extLst>
          </p:cNvPr>
          <p:cNvSpPr/>
          <p:nvPr/>
        </p:nvSpPr>
        <p:spPr>
          <a:xfrm>
            <a:off x="1763688" y="3356992"/>
            <a:ext cx="936482" cy="2009226"/>
          </a:xfrm>
          <a:custGeom>
            <a:avLst/>
            <a:gdLst/>
            <a:ahLst/>
            <a:cxnLst/>
            <a:rect l="l" t="t" r="r" b="b"/>
            <a:pathLst>
              <a:path w="1087120" h="2173604">
                <a:moveTo>
                  <a:pt x="1086612" y="0"/>
                </a:moveTo>
                <a:lnTo>
                  <a:pt x="1038213" y="1058"/>
                </a:lnTo>
                <a:lnTo>
                  <a:pt x="990356" y="4205"/>
                </a:lnTo>
                <a:lnTo>
                  <a:pt x="943085" y="9396"/>
                </a:lnTo>
                <a:lnTo>
                  <a:pt x="896445" y="16587"/>
                </a:lnTo>
                <a:lnTo>
                  <a:pt x="850478" y="25734"/>
                </a:lnTo>
                <a:lnTo>
                  <a:pt x="805231" y="36792"/>
                </a:lnTo>
                <a:lnTo>
                  <a:pt x="760746" y="49717"/>
                </a:lnTo>
                <a:lnTo>
                  <a:pt x="717067" y="64465"/>
                </a:lnTo>
                <a:lnTo>
                  <a:pt x="674240" y="80992"/>
                </a:lnTo>
                <a:lnTo>
                  <a:pt x="632309" y="99254"/>
                </a:lnTo>
                <a:lnTo>
                  <a:pt x="591316" y="119207"/>
                </a:lnTo>
                <a:lnTo>
                  <a:pt x="551307" y="140806"/>
                </a:lnTo>
                <a:lnTo>
                  <a:pt x="512326" y="164007"/>
                </a:lnTo>
                <a:lnTo>
                  <a:pt x="474417" y="188766"/>
                </a:lnTo>
                <a:lnTo>
                  <a:pt x="437625" y="215039"/>
                </a:lnTo>
                <a:lnTo>
                  <a:pt x="401992" y="242781"/>
                </a:lnTo>
                <a:lnTo>
                  <a:pt x="367564" y="271949"/>
                </a:lnTo>
                <a:lnTo>
                  <a:pt x="334385" y="302499"/>
                </a:lnTo>
                <a:lnTo>
                  <a:pt x="302499" y="334385"/>
                </a:lnTo>
                <a:lnTo>
                  <a:pt x="271949" y="367564"/>
                </a:lnTo>
                <a:lnTo>
                  <a:pt x="242781" y="401992"/>
                </a:lnTo>
                <a:lnTo>
                  <a:pt x="215039" y="437625"/>
                </a:lnTo>
                <a:lnTo>
                  <a:pt x="188766" y="474417"/>
                </a:lnTo>
                <a:lnTo>
                  <a:pt x="164007" y="512326"/>
                </a:lnTo>
                <a:lnTo>
                  <a:pt x="140806" y="551307"/>
                </a:lnTo>
                <a:lnTo>
                  <a:pt x="119207" y="591316"/>
                </a:lnTo>
                <a:lnTo>
                  <a:pt x="99254" y="632309"/>
                </a:lnTo>
                <a:lnTo>
                  <a:pt x="80992" y="674240"/>
                </a:lnTo>
                <a:lnTo>
                  <a:pt x="64465" y="717067"/>
                </a:lnTo>
                <a:lnTo>
                  <a:pt x="49717" y="760746"/>
                </a:lnTo>
                <a:lnTo>
                  <a:pt x="36792" y="805231"/>
                </a:lnTo>
                <a:lnTo>
                  <a:pt x="25734" y="850478"/>
                </a:lnTo>
                <a:lnTo>
                  <a:pt x="16587" y="896445"/>
                </a:lnTo>
                <a:lnTo>
                  <a:pt x="9396" y="943085"/>
                </a:lnTo>
                <a:lnTo>
                  <a:pt x="4205" y="990356"/>
                </a:lnTo>
                <a:lnTo>
                  <a:pt x="1058" y="1038213"/>
                </a:lnTo>
                <a:lnTo>
                  <a:pt x="0" y="1086612"/>
                </a:lnTo>
                <a:lnTo>
                  <a:pt x="1058" y="1135020"/>
                </a:lnTo>
                <a:lnTo>
                  <a:pt x="4205" y="1182885"/>
                </a:lnTo>
                <a:lnTo>
                  <a:pt x="9396" y="1230164"/>
                </a:lnTo>
                <a:lnTo>
                  <a:pt x="16587" y="1276811"/>
                </a:lnTo>
                <a:lnTo>
                  <a:pt x="25734" y="1322783"/>
                </a:lnTo>
                <a:lnTo>
                  <a:pt x="36792" y="1368036"/>
                </a:lnTo>
                <a:lnTo>
                  <a:pt x="49717" y="1412525"/>
                </a:lnTo>
                <a:lnTo>
                  <a:pt x="64465" y="1456206"/>
                </a:lnTo>
                <a:lnTo>
                  <a:pt x="80992" y="1499036"/>
                </a:lnTo>
                <a:lnTo>
                  <a:pt x="99254" y="1540969"/>
                </a:lnTo>
                <a:lnTo>
                  <a:pt x="119207" y="1581963"/>
                </a:lnTo>
                <a:lnTo>
                  <a:pt x="140806" y="1621972"/>
                </a:lnTo>
                <a:lnTo>
                  <a:pt x="164007" y="1660953"/>
                </a:lnTo>
                <a:lnTo>
                  <a:pt x="188766" y="1698861"/>
                </a:lnTo>
                <a:lnTo>
                  <a:pt x="215039" y="1735653"/>
                </a:lnTo>
                <a:lnTo>
                  <a:pt x="242781" y="1771284"/>
                </a:lnTo>
                <a:lnTo>
                  <a:pt x="271949" y="1805710"/>
                </a:lnTo>
                <a:lnTo>
                  <a:pt x="302499" y="1838887"/>
                </a:lnTo>
                <a:lnTo>
                  <a:pt x="334385" y="1870771"/>
                </a:lnTo>
                <a:lnTo>
                  <a:pt x="367564" y="1901317"/>
                </a:lnTo>
                <a:lnTo>
                  <a:pt x="401992" y="1930482"/>
                </a:lnTo>
                <a:lnTo>
                  <a:pt x="437625" y="1958221"/>
                </a:lnTo>
                <a:lnTo>
                  <a:pt x="474417" y="1984491"/>
                </a:lnTo>
                <a:lnTo>
                  <a:pt x="512326" y="2009247"/>
                </a:lnTo>
                <a:lnTo>
                  <a:pt x="551307" y="2032444"/>
                </a:lnTo>
                <a:lnTo>
                  <a:pt x="591316" y="2054040"/>
                </a:lnTo>
                <a:lnTo>
                  <a:pt x="632309" y="2073989"/>
                </a:lnTo>
                <a:lnTo>
                  <a:pt x="674240" y="2092248"/>
                </a:lnTo>
                <a:lnTo>
                  <a:pt x="717067" y="2108772"/>
                </a:lnTo>
                <a:lnTo>
                  <a:pt x="760746" y="2123517"/>
                </a:lnTo>
                <a:lnTo>
                  <a:pt x="805231" y="2136440"/>
                </a:lnTo>
                <a:lnTo>
                  <a:pt x="850478" y="2147495"/>
                </a:lnTo>
                <a:lnTo>
                  <a:pt x="896445" y="2156640"/>
                </a:lnTo>
                <a:lnTo>
                  <a:pt x="943085" y="2163829"/>
                </a:lnTo>
                <a:lnTo>
                  <a:pt x="990356" y="2169019"/>
                </a:lnTo>
                <a:lnTo>
                  <a:pt x="1038213" y="2172165"/>
                </a:lnTo>
                <a:lnTo>
                  <a:pt x="1086612" y="2173224"/>
                </a:lnTo>
                <a:lnTo>
                  <a:pt x="1086612" y="0"/>
                </a:lnTo>
                <a:close/>
              </a:path>
            </a:pathLst>
          </a:custGeom>
          <a:solidFill>
            <a:srgbClr val="E4815A"/>
          </a:solidFill>
          <a:ln w="19050">
            <a:solidFill>
              <a:srgbClr val="89A4A7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0B3BAF-E851-4A3B-A8A5-AE6C2A009479}"/>
              </a:ext>
            </a:extLst>
          </p:cNvPr>
          <p:cNvSpPr/>
          <p:nvPr/>
        </p:nvSpPr>
        <p:spPr>
          <a:xfrm>
            <a:off x="2699905" y="1476971"/>
            <a:ext cx="5832535" cy="4575174"/>
          </a:xfrm>
          <a:prstGeom prst="rect">
            <a:avLst/>
          </a:prstGeom>
          <a:solidFill>
            <a:srgbClr val="F4F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0AE2C85-C9E1-4E06-80FB-DC552ACF0791}"/>
              </a:ext>
            </a:extLst>
          </p:cNvPr>
          <p:cNvSpPr/>
          <p:nvPr/>
        </p:nvSpPr>
        <p:spPr>
          <a:xfrm>
            <a:off x="2699904" y="2620733"/>
            <a:ext cx="5832535" cy="2974337"/>
          </a:xfrm>
          <a:prstGeom prst="rect">
            <a:avLst/>
          </a:prstGeom>
          <a:solidFill>
            <a:srgbClr val="FCFA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0E064C3-66EC-44CC-961B-A23B33417228}"/>
              </a:ext>
            </a:extLst>
          </p:cNvPr>
          <p:cNvSpPr/>
          <p:nvPr/>
        </p:nvSpPr>
        <p:spPr>
          <a:xfrm>
            <a:off x="2699904" y="3356989"/>
            <a:ext cx="5832535" cy="2009229"/>
          </a:xfrm>
          <a:prstGeom prst="rect">
            <a:avLst/>
          </a:prstGeom>
          <a:solidFill>
            <a:srgbClr val="FFE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A66298-0232-494F-B645-BEE2335BE6CC}"/>
              </a:ext>
            </a:extLst>
          </p:cNvPr>
          <p:cNvSpPr/>
          <p:nvPr/>
        </p:nvSpPr>
        <p:spPr>
          <a:xfrm>
            <a:off x="2775528" y="1491782"/>
            <a:ext cx="5804898" cy="406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Система проектирования прикладных решений (СППР) предназначена для проектирования прикладных решений (конфигураций) на платформе «1С:Предприятие» и ведения технической документации проекта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Система проектирования прикладных решений разработана 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как конфигурация на платформе «1С:Предприятие 8.3»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300"/>
              </a:spcAft>
            </a:pPr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Основные возможности: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Учет требований и пожеланий к разрабатываемой системе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Создание функциональной модели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Ведение документации проекта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изменениями в проекте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Планирование и организация работы проектной команды</a:t>
            </a:r>
            <a:endParaRPr lang="en-US" altLang="ru-RU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ошибками</a:t>
            </a:r>
          </a:p>
          <a:p>
            <a:pPr marL="449263" lvl="1" indent="-266700" eaLnBrk="1" hangingPunct="1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 справки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7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C4EBBC-AA15-45F7-B436-B2AE37F73EA3}"/>
              </a:ext>
            </a:extLst>
          </p:cNvPr>
          <p:cNvSpPr/>
          <p:nvPr/>
        </p:nvSpPr>
        <p:spPr>
          <a:xfrm>
            <a:off x="4536504" y="13975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Описание автоматизируемых процессов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C284F8C-E932-4CC0-86DE-827A29C42131}"/>
              </a:ext>
            </a:extLst>
          </p:cNvPr>
          <p:cNvSpPr/>
          <p:nvPr/>
        </p:nvSpPr>
        <p:spPr>
          <a:xfrm>
            <a:off x="4536504" y="202648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Создание логической модели проектируемой системы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18E85C0-475C-4815-8101-564854FC02AA}"/>
              </a:ext>
            </a:extLst>
          </p:cNvPr>
          <p:cNvSpPr/>
          <p:nvPr/>
        </p:nvSpPr>
        <p:spPr>
          <a:xfrm>
            <a:off x="4536504" y="28709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архитектуры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1F07008-2036-4559-9ED7-DB4E516D6ACD}"/>
              </a:ext>
            </a:extLst>
          </p:cNvPr>
          <p:cNvSpPr/>
          <p:nvPr/>
        </p:nvSpPr>
        <p:spPr>
          <a:xfrm>
            <a:off x="4536504" y="36076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справки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2D7EB1B-ABAB-4E00-81B4-E1C3B9589534}"/>
              </a:ext>
            </a:extLst>
          </p:cNvPr>
          <p:cNvSpPr/>
          <p:nvPr/>
        </p:nvSpPr>
        <p:spPr>
          <a:xfrm>
            <a:off x="4536504" y="43431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проектом и изменениями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0A4C448-4A05-407F-B452-027FD2449DF4}"/>
              </a:ext>
            </a:extLst>
          </p:cNvPr>
          <p:cNvSpPr/>
          <p:nvPr/>
        </p:nvSpPr>
        <p:spPr>
          <a:xfrm>
            <a:off x="4536504" y="50798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Работа с ошибками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86EA37F-74FE-49D5-9C05-D4A616879F77}"/>
              </a:ext>
            </a:extLst>
          </p:cNvPr>
          <p:cNvSpPr/>
          <p:nvPr/>
        </p:nvSpPr>
        <p:spPr>
          <a:xfrm>
            <a:off x="4536504" y="58187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Тестирование, прочие возможности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Процесс проектирования в СППР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DA6B2E1-A3BA-4113-84E5-4BEEB9DD6C4D}"/>
              </a:ext>
            </a:extLst>
          </p:cNvPr>
          <p:cNvCxnSpPr>
            <a:cxnSpLocks/>
          </p:cNvCxnSpPr>
          <p:nvPr/>
        </p:nvCxnSpPr>
        <p:spPr>
          <a:xfrm>
            <a:off x="4572001" y="1174440"/>
            <a:ext cx="0" cy="519005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58B54109-40E3-421F-B0B6-F475F06CC396}"/>
              </a:ext>
            </a:extLst>
          </p:cNvPr>
          <p:cNvSpPr/>
          <p:nvPr/>
        </p:nvSpPr>
        <p:spPr>
          <a:xfrm>
            <a:off x="4276826" y="2000059"/>
            <a:ext cx="576064" cy="576064"/>
          </a:xfrm>
          <a:prstGeom prst="ellipse">
            <a:avLst/>
          </a:prstGeom>
          <a:solidFill>
            <a:srgbClr val="F26023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A9BAE40-83E6-4C4D-A5E1-D6A4F24182A6}"/>
              </a:ext>
            </a:extLst>
          </p:cNvPr>
          <p:cNvSpPr/>
          <p:nvPr/>
        </p:nvSpPr>
        <p:spPr>
          <a:xfrm>
            <a:off x="4276826" y="2736759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B381567-6E3B-4C7A-8912-5D67D1A663FC}"/>
              </a:ext>
            </a:extLst>
          </p:cNvPr>
          <p:cNvSpPr/>
          <p:nvPr/>
        </p:nvSpPr>
        <p:spPr>
          <a:xfrm>
            <a:off x="4276826" y="3473459"/>
            <a:ext cx="576064" cy="576064"/>
          </a:xfrm>
          <a:prstGeom prst="ellipse">
            <a:avLst/>
          </a:prstGeom>
          <a:solidFill>
            <a:srgbClr val="F26023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FC098DC-D363-4012-89F7-53C895601786}"/>
              </a:ext>
            </a:extLst>
          </p:cNvPr>
          <p:cNvSpPr/>
          <p:nvPr/>
        </p:nvSpPr>
        <p:spPr>
          <a:xfrm>
            <a:off x="4276826" y="4210159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05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6C3665E-A635-4C32-8560-488F865C619F}"/>
              </a:ext>
            </a:extLst>
          </p:cNvPr>
          <p:cNvSpPr/>
          <p:nvPr/>
        </p:nvSpPr>
        <p:spPr>
          <a:xfrm>
            <a:off x="4276826" y="4946859"/>
            <a:ext cx="576064" cy="576064"/>
          </a:xfrm>
          <a:prstGeom prst="ellipse">
            <a:avLst/>
          </a:prstGeom>
          <a:solidFill>
            <a:srgbClr val="F26023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06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BF3D0E6-3923-4F9E-B625-4009B9384501}"/>
              </a:ext>
            </a:extLst>
          </p:cNvPr>
          <p:cNvSpPr/>
          <p:nvPr/>
        </p:nvSpPr>
        <p:spPr>
          <a:xfrm>
            <a:off x="4276826" y="5683560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07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8605978-5722-48D7-9042-7754B7A48C43}"/>
              </a:ext>
            </a:extLst>
          </p:cNvPr>
          <p:cNvSpPr/>
          <p:nvPr/>
        </p:nvSpPr>
        <p:spPr>
          <a:xfrm>
            <a:off x="4276826" y="1263359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2B1D01A-A666-4B2B-A4B9-8F58F09ABB62}"/>
              </a:ext>
            </a:extLst>
          </p:cNvPr>
          <p:cNvSpPr/>
          <p:nvPr/>
        </p:nvSpPr>
        <p:spPr>
          <a:xfrm>
            <a:off x="1007185" y="3326858"/>
            <a:ext cx="2520179" cy="25490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64325-86D2-4F21-9889-2B4A9F967B6F}"/>
              </a:ext>
            </a:extLst>
          </p:cNvPr>
          <p:cNvSpPr txBox="1"/>
          <p:nvPr/>
        </p:nvSpPr>
        <p:spPr>
          <a:xfrm>
            <a:off x="870594" y="1839423"/>
            <a:ext cx="355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Этапы</a:t>
            </a:r>
            <a:br>
              <a:rPr lang="ru-RU" sz="3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проектирования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81A6838-56D4-477A-A41F-25CBA72FC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1" y="3173827"/>
            <a:ext cx="2855086" cy="28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Основные элементы СППР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5004048" y="1203813"/>
            <a:ext cx="343772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проектировании информационной системы описываются автоматизируемые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процессы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Исходя из описания процессов, строится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логическая модель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проектируемой системы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основании логической модели строится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физическая модель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воплощаемая в метаданных разрабатываемой конфигурации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необходимости внесения изменений в проект используется механизм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технических проектов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Изменения основываются на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принятых требованиях (идеях)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документируются c привязкой к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изменяемым процессам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а также объектам логической и физической модели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EB6298-863F-47F7-9425-C837BE4E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5567"/>
            <a:ext cx="3831292" cy="514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Описание автоматизируемых процессов: структура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88740" y="1080964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позволяет зафиксировать перечень автоматизируемых процессов, процессы при этом могут быть сгруппированы по усмотрению пользователя (например, в соответствии с разделами ТЗ)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960F9-CAE3-4493-8A23-348262D3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7" y="1975932"/>
            <a:ext cx="7236295" cy="44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Описание автоматизируемых процессов: суть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88740" y="1124744"/>
            <a:ext cx="6966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описании процесса фиксируется суть процесса, события начала и окончания процесса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D462DD-BCF6-4875-94F8-6A446D78F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0" y="1709519"/>
            <a:ext cx="6975531" cy="47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3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Описание автоматизируемых процессов: детализация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88740" y="1124744"/>
            <a:ext cx="6966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Процесс детализируется до отдельных шагов, исполняемых конкретным исполнителем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72EAB-C37F-40C7-98DB-966FAE273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48" y="1709518"/>
            <a:ext cx="7551851" cy="47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85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Создание логической модели проектируемой системы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43608" y="1196752"/>
            <a:ext cx="7920879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Логическая модель системы позволяет описать функциональность конфигурации, 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увязав ее с составом обрабатываемой информации и исполнителями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рамках создания логической модели описываются функции системы и производится их декомпозиция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1464C5-F6AB-4294-BF2A-20172026C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58140"/>
            <a:ext cx="7261130" cy="4344474"/>
          </a:xfrm>
          <a:custGeom>
            <a:avLst/>
            <a:gdLst>
              <a:gd name="connsiteX0" fmla="*/ 0 w 7261130"/>
              <a:gd name="connsiteY0" fmla="*/ 0 h 4344475"/>
              <a:gd name="connsiteX1" fmla="*/ 7261130 w 7261130"/>
              <a:gd name="connsiteY1" fmla="*/ 0 h 4344475"/>
              <a:gd name="connsiteX2" fmla="*/ 7261130 w 7261130"/>
              <a:gd name="connsiteY2" fmla="*/ 4344475 h 4344475"/>
              <a:gd name="connsiteX3" fmla="*/ 0 w 7261130"/>
              <a:gd name="connsiteY3" fmla="*/ 4344475 h 43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1130" h="4344475">
                <a:moveTo>
                  <a:pt x="0" y="0"/>
                </a:moveTo>
                <a:lnTo>
                  <a:pt x="7261130" y="0"/>
                </a:lnTo>
                <a:lnTo>
                  <a:pt x="7261130" y="4344475"/>
                </a:lnTo>
                <a:lnTo>
                  <a:pt x="0" y="43444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8460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IDEF- схема - основа описания функции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968789" y="11711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Логическая модель в СППР строится с использованием методологии IDEF0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079C0D-51A1-4BEC-B3DB-5008221EB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10" y="1656773"/>
            <a:ext cx="6985916" cy="48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/>
          <p:cNvSpPr txBox="1">
            <a:spLocks/>
          </p:cNvSpPr>
          <p:nvPr/>
        </p:nvSpPr>
        <p:spPr>
          <a:xfrm>
            <a:off x="783426" y="3072146"/>
            <a:ext cx="7577148" cy="7137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Эффективные решения в рамках импортозамещения</a:t>
            </a:r>
          </a:p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Переход на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endParaRPr lang="ru-RU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82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Разработка архитектуры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88740" y="1124744"/>
            <a:ext cx="7587716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архитектуры конфигурации выполняется на основе логической модели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этом метаданные загружаются из разрабатываемой конфигурации в процессе разработки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08230-DFD3-4B53-BDDD-D0875C37B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0" y="1874257"/>
            <a:ext cx="7452319" cy="44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9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Разработка архитектуры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151806" y="1145753"/>
            <a:ext cx="6966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ER-диаграмма помогает анализировать структуру метаданных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6E3AB1-E96B-4B20-8C8F-3E43B4730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06" y="1498322"/>
            <a:ext cx="6867636" cy="49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60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Подготовка справки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F08B6E-B87A-4B9F-9CAE-13AA529DD95F}"/>
              </a:ext>
            </a:extLst>
          </p:cNvPr>
          <p:cNvSpPr/>
          <p:nvPr/>
        </p:nvSpPr>
        <p:spPr>
          <a:xfrm>
            <a:off x="1087964" y="1124744"/>
            <a:ext cx="7528672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позволяет автоматически формировать тексты справки для разрабатываемой конфигурации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Справка формируется в едином стиле, с использованием единой структуры описания, исходя из взаимосвязей подсистем, объектов метаданных и операций функций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Стили оформления справки (шрифты, отступы, выделения) могут настраиваться непосредственно в СППР</a:t>
            </a:r>
          </a:p>
          <a:p>
            <a:pPr>
              <a:spcAft>
                <a:spcPts val="300"/>
              </a:spcAft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8BA1AE-72D9-45D6-B2B5-E8B6CE335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6" y="2633216"/>
            <a:ext cx="7180193" cy="39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Управление проектом и изменениями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66DB9C-E43F-4FB5-9510-D7224C95398F}"/>
              </a:ext>
            </a:extLst>
          </p:cNvPr>
          <p:cNvSpPr/>
          <p:nvPr/>
        </p:nvSpPr>
        <p:spPr>
          <a:xfrm>
            <a:off x="958161" y="1124744"/>
            <a:ext cx="764628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Функциональность ведения технических проектов позволяет организовать коллективную работу над проектом, с отслеживанием прохождения различных этапов проекта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технических проектов обеспечивает внесение изменений в имеющийся проект таким образом, чтобы эти изменения были увязаны с логической моделью, были прозрачны и информативны для участников проекта</a:t>
            </a:r>
          </a:p>
          <a:p>
            <a:pPr>
              <a:spcAft>
                <a:spcPts val="300"/>
              </a:spcAft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14C3F7-2DC3-4A37-92F0-6B56669A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" y="2477873"/>
            <a:ext cx="7591426" cy="41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75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Работа с идеями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6C56FC-DB1A-4494-9771-1B51DAFCC874}"/>
              </a:ext>
            </a:extLst>
          </p:cNvPr>
          <p:cNvSpPr/>
          <p:nvPr/>
        </p:nvSpPr>
        <p:spPr>
          <a:xfrm>
            <a:off x="1088740" y="1124744"/>
            <a:ext cx="6966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позволяет проследить связь между той идеей, которая была на входе, и тем, как это было реализовано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C2BE5-AEC6-47C7-865B-93700F755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1" y="1709519"/>
            <a:ext cx="69230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51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Механизм задач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6C56FC-DB1A-4494-9771-1B51DAFCC874}"/>
              </a:ext>
            </a:extLst>
          </p:cNvPr>
          <p:cNvSpPr/>
          <p:nvPr/>
        </p:nvSpPr>
        <p:spPr>
          <a:xfrm>
            <a:off x="1050397" y="1203855"/>
            <a:ext cx="7227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Механизм работы с задачами позволяет удобным образом выстроить процесс управления, согласовании ресурсов, контроля за выполнением проектов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406807-FA75-4767-BD25-F4A75031F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1851"/>
            <a:ext cx="7668344" cy="39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0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Тестирование, работа с ошибками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3CDF73-612E-4626-ACB4-368EC24DCB36}"/>
              </a:ext>
            </a:extLst>
          </p:cNvPr>
          <p:cNvSpPr/>
          <p:nvPr/>
        </p:nvSpPr>
        <p:spPr>
          <a:xfrm>
            <a:off x="1088740" y="1124744"/>
            <a:ext cx="6966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позволяет организовать автоматизированное тестирование: подготовку тестовых сценариев, автоматический прогон тестов, регистрацию ошибок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A60AF3-8A7A-487A-A1E9-467CD73FE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33" y="1772816"/>
            <a:ext cx="7164288" cy="46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Тестирование, работа с ошибками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3CDF73-612E-4626-ACB4-368EC24DCB36}"/>
              </a:ext>
            </a:extLst>
          </p:cNvPr>
          <p:cNvSpPr/>
          <p:nvPr/>
        </p:nvSpPr>
        <p:spPr>
          <a:xfrm>
            <a:off x="1088740" y="1124744"/>
            <a:ext cx="6966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Информация об ошибках ведется по разрабатываемым проектам в разрезе версий, сроков исправления, разделов проекта, статусов и т. 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A0B91-20D3-4AC8-934D-F8704E023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58" y="1731422"/>
            <a:ext cx="6112615" cy="46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81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Прочие возможности 1С:СППР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692F96-6FC0-46FF-8FFD-B38F7A0330AF}"/>
              </a:ext>
            </a:extLst>
          </p:cNvPr>
          <p:cNvSpPr/>
          <p:nvPr/>
        </p:nvSpPr>
        <p:spPr>
          <a:xfrm>
            <a:off x="1088740" y="1124744"/>
            <a:ext cx="696652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Помимо перечисленных возможностей, СППР содержит следующую функциональность: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Контроль изменений объектов СППР в разрезе различных пользователей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Версионирование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проектной информации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настройки правил проверки функциональной модели в режиме «1С:Предприятие»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настройки дополнительной информации об объектах информационной базы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использования дополнительных отчетов и обработок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Обмен сообщениями между участниками проектной команды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Рассылка уведомлений по техническим проектам, задачам и ошибкам в системе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настройки рассылок отчетов по электронной почте.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Полнотекстовый поиск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Работа с регламентными заданиями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E6913F-1467-44D3-8467-FC93D47A9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581128"/>
            <a:ext cx="2684984" cy="21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7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Сценарное тестирование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B54960-B32B-4D80-8BC7-26FFC8A2BEA3}"/>
              </a:ext>
            </a:extLst>
          </p:cNvPr>
          <p:cNvSpPr/>
          <p:nvPr/>
        </p:nvSpPr>
        <p:spPr>
          <a:xfrm>
            <a:off x="1079612" y="1124744"/>
            <a:ext cx="69847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предоставляет механизм тестирования при разработке прикладных конфигураций «1С:Предприятия» с использованием сценариев работы пользователя и соответствующих тестов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Сценарный тест 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представляет собой набор тестов, собранных в последовательность для достижения определенной цели. Правильно написанный сценарный тест всегда соответствует некоторой логике поведения прикладного приложения с участием или без участия пользователей.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Сценарное тестирование помогает снизить количество ошибок при разработке прикладных конфигураций на платформе «1С:Предприятие».</a:t>
            </a:r>
          </a:p>
        </p:txBody>
      </p:sp>
    </p:spTree>
    <p:extLst>
      <p:ext uri="{BB962C8B-B14F-4D97-AF65-F5344CB8AC3E}">
        <p14:creationId xmlns:p14="http://schemas.microsoft.com/office/powerpoint/2010/main" val="93751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4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67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</a:t>
            </a:r>
            <a:r>
              <a:rPr lang="en-US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PostgreSQL </a:t>
            </a: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заслуживает внимания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00F0FA-2FB3-4788-B815-1D60931D57E2}"/>
              </a:ext>
            </a:extLst>
          </p:cNvPr>
          <p:cNvSpPr/>
          <p:nvPr/>
        </p:nvSpPr>
        <p:spPr>
          <a:xfrm>
            <a:off x="1259632" y="1412776"/>
            <a:ext cx="727280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ведущая мировая СУБД с открытым кодом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имеет существенный вклад российских разработчиков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поддерживается платформой 1С с 2008 года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2018 г вышла на 2-е место среди основных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СУБД для 1С</a:t>
            </a:r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6" name="Picture 6" descr="https://infostart.ru/upload/iblock/a5c/a5c2e386dd13dbedde377ff1ec7532db.jpg">
            <a:extLst>
              <a:ext uri="{FF2B5EF4-FFF2-40B4-BE49-F238E27FC236}">
                <a16:creationId xmlns:a16="http://schemas.microsoft.com/office/drawing/2014/main" id="{D89FB4D6-8EB4-47CF-9A14-3DB740A4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77923"/>
            <a:ext cx="3367800" cy="35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FB41E17-E14C-4930-9924-93491C0EB252}"/>
              </a:ext>
            </a:extLst>
          </p:cNvPr>
          <p:cNvSpPr/>
          <p:nvPr/>
        </p:nvSpPr>
        <p:spPr>
          <a:xfrm>
            <a:off x="3907352" y="6021288"/>
            <a:ext cx="48504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По материалам конференции</a:t>
            </a:r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INFOSTART EVENT 2018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21167437-2361-4428-A9D1-3E58B00A3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160" y="3660122"/>
            <a:ext cx="4198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Один из характерных комментариев участников конференции 2018 года, описывающий ситуацию: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619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«Выбор MS SQL был сделан 11 лет назад, когда о </a:t>
            </a:r>
            <a:r>
              <a:rPr kumimoji="0" lang="ru-RU" altLang="ru-RU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PostgreSQL</a:t>
            </a:r>
            <a:r>
              <a:rPr kumimoji="0" lang="ru-RU" altLang="ru-RU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и не говорили, сейчас же нет смысла переходить на что-то другое».</a:t>
            </a:r>
            <a:endParaRPr kumimoji="0" lang="ru-RU" altLang="ru-RU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94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Два подхода к тестированию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B54960-B32B-4D80-8BC7-26FFC8A2BEA3}"/>
              </a:ext>
            </a:extLst>
          </p:cNvPr>
          <p:cNvSpPr/>
          <p:nvPr/>
        </p:nvSpPr>
        <p:spPr>
          <a:xfrm>
            <a:off x="1079612" y="2145853"/>
            <a:ext cx="75968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высокоуровневых сценарных тестов на основании функциональных моделей, разработанных на этапе логического проектирования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конфигурации выполняется на базе сценарных тестов, с тем чтобы в конечном итоге тест выполнялся без ошибок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8421CB-4E8F-4B5A-8ADC-83C94302D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32641"/>
            <a:ext cx="6190476" cy="24476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9E6767-AE71-4D95-A948-FB0C376B4818}"/>
              </a:ext>
            </a:extLst>
          </p:cNvPr>
          <p:cNvSpPr/>
          <p:nvPr/>
        </p:nvSpPr>
        <p:spPr>
          <a:xfrm>
            <a:off x="2309664" y="142312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Концепция «Тестирование до разработки»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248768-CAC4-493D-AD21-3F8FAC7E231B}"/>
              </a:ext>
            </a:extLst>
          </p:cNvPr>
          <p:cNvSpPr/>
          <p:nvPr/>
        </p:nvSpPr>
        <p:spPr>
          <a:xfrm>
            <a:off x="1708662" y="1320478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50319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Два подхода к тестированию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B54960-B32B-4D80-8BC7-26FFC8A2BEA3}"/>
              </a:ext>
            </a:extLst>
          </p:cNvPr>
          <p:cNvSpPr/>
          <p:nvPr/>
        </p:nvSpPr>
        <p:spPr>
          <a:xfrm>
            <a:off x="1079612" y="2145853"/>
            <a:ext cx="75968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Тестирование выполняется тогда, когда функциональность конфигурации уже разработана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9E6767-AE71-4D95-A948-FB0C376B4818}"/>
              </a:ext>
            </a:extLst>
          </p:cNvPr>
          <p:cNvSpPr/>
          <p:nvPr/>
        </p:nvSpPr>
        <p:spPr>
          <a:xfrm>
            <a:off x="2309664" y="142312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Концепция «Разработка до тестирования»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248768-CAC4-493D-AD21-3F8FAC7E231B}"/>
              </a:ext>
            </a:extLst>
          </p:cNvPr>
          <p:cNvSpPr/>
          <p:nvPr/>
        </p:nvSpPr>
        <p:spPr>
          <a:xfrm>
            <a:off x="1708662" y="1320478"/>
            <a:ext cx="576064" cy="576064"/>
          </a:xfrm>
          <a:prstGeom prst="ellipse">
            <a:avLst/>
          </a:prstGeom>
          <a:solidFill>
            <a:srgbClr val="FFC508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02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BABF38-BBAA-4ABC-92D1-54C8C690F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97226"/>
            <a:ext cx="6152381" cy="2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36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Тестовый сценарий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165B4F-C2C3-48E1-9CB8-87F4516F724C}"/>
              </a:ext>
            </a:extLst>
          </p:cNvPr>
          <p:cNvSpPr/>
          <p:nvPr/>
        </p:nvSpPr>
        <p:spPr>
          <a:xfrm>
            <a:off x="1001676" y="1132513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СППР поддерживает хранение тестовых сценариев двух видов: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61F81542-D5A1-4297-84DF-A54A93BAE4DC}"/>
              </a:ext>
            </a:extLst>
          </p:cNvPr>
          <p:cNvSpPr/>
          <p:nvPr/>
        </p:nvSpPr>
        <p:spPr>
          <a:xfrm>
            <a:off x="1043608" y="1662536"/>
            <a:ext cx="1800200" cy="914400"/>
          </a:xfrm>
          <a:prstGeom prst="homePlate">
            <a:avLst/>
          </a:prstGeom>
          <a:solidFill>
            <a:srgbClr val="C88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E19C8814-F9E1-4C22-8483-8D4D3BB4E6FB}"/>
              </a:ext>
            </a:extLst>
          </p:cNvPr>
          <p:cNvSpPr/>
          <p:nvPr/>
        </p:nvSpPr>
        <p:spPr>
          <a:xfrm>
            <a:off x="1043608" y="1662536"/>
            <a:ext cx="1656184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dirty="0">
                <a:solidFill>
                  <a:srgbClr val="C88D0A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2B3EC-B091-4B19-9119-685B6251F49B}"/>
              </a:ext>
            </a:extLst>
          </p:cNvPr>
          <p:cNvSpPr txBox="1"/>
          <p:nvPr/>
        </p:nvSpPr>
        <p:spPr>
          <a:xfrm>
            <a:off x="1403648" y="1858126"/>
            <a:ext cx="114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Простые сценарии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13383370-91D8-4866-B34F-7117CE0B7731}"/>
              </a:ext>
            </a:extLst>
          </p:cNvPr>
          <p:cNvSpPr/>
          <p:nvPr/>
        </p:nvSpPr>
        <p:spPr>
          <a:xfrm>
            <a:off x="1043608" y="3810744"/>
            <a:ext cx="1800200" cy="914400"/>
          </a:xfrm>
          <a:prstGeom prst="homePlate">
            <a:avLst/>
          </a:prstGeom>
          <a:solidFill>
            <a:srgbClr val="1E5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FCAAB768-24E2-44AE-8ED9-C0C08077EC5C}"/>
              </a:ext>
            </a:extLst>
          </p:cNvPr>
          <p:cNvSpPr/>
          <p:nvPr/>
        </p:nvSpPr>
        <p:spPr>
          <a:xfrm>
            <a:off x="1043608" y="3810744"/>
            <a:ext cx="1656184" cy="914400"/>
          </a:xfrm>
          <a:prstGeom prst="homePlate">
            <a:avLst/>
          </a:prstGeom>
          <a:solidFill>
            <a:srgbClr val="3EA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dirty="0">
                <a:solidFill>
                  <a:srgbClr val="1E597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763DC-7CEB-4298-9F4A-123AD0B9BD4D}"/>
              </a:ext>
            </a:extLst>
          </p:cNvPr>
          <p:cNvSpPr txBox="1"/>
          <p:nvPr/>
        </p:nvSpPr>
        <p:spPr>
          <a:xfrm>
            <a:off x="1421449" y="4114055"/>
            <a:ext cx="114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Процессы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9F3791-F8CC-429F-8232-AC2389B08CD7}"/>
              </a:ext>
            </a:extLst>
          </p:cNvPr>
          <p:cNvSpPr/>
          <p:nvPr/>
        </p:nvSpPr>
        <p:spPr>
          <a:xfrm>
            <a:off x="3059832" y="1534960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88D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Простая последовательность линейных шагов, где под шагом понимается любая операция, которая эмулирует действия пользователя. Это может быть нажатие на кнопку, заполнение поля, формирование отчета и другие действия.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445E9C-9C8F-4E37-B581-5961559386F6}"/>
              </a:ext>
            </a:extLst>
          </p:cNvPr>
          <p:cNvSpPr/>
          <p:nvPr/>
        </p:nvSpPr>
        <p:spPr>
          <a:xfrm>
            <a:off x="3077633" y="2584277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Простые сценарии могут вызывать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подсценарии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, чтобы исключить дублирование сценариев.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Подсценарий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– часть сценария, выделенная в отдельный сценарий и содержащаяся в основном сценарии в виде ссылки. Простой сценарий, как правило, обрабатывает один объект или одну простую бизнес-функцию (например, заполнение документа, проведение документа).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8DA879-5BD0-4388-B465-C59C2AB09001}"/>
              </a:ext>
            </a:extLst>
          </p:cNvPr>
          <p:cNvSpPr/>
          <p:nvPr/>
        </p:nvSpPr>
        <p:spPr>
          <a:xfrm>
            <a:off x="3077633" y="3991849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E59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сложный сценарий. СППР позволяет описать процессы предприятия в виде последовательности простых тестов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650680-F215-4815-A5B5-CBC59CAC7983}"/>
              </a:ext>
            </a:extLst>
          </p:cNvPr>
          <p:cNvSpPr/>
          <p:nvPr/>
        </p:nvSpPr>
        <p:spPr>
          <a:xfrm>
            <a:off x="3077633" y="4630542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Существует практика разработки программного обеспечения, которая заключается в слиянии рабочих копий в общую основную ветвь разработки несколько раз в день и выполнении частых автоматизированных сборок проекта для скорейшего выявления потенциальных дефектов и решения интеграционных проблем. Такая практика называется Непрерывная интеграция или, на английском языке,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(CI).</a:t>
            </a:r>
          </a:p>
          <a:p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Процессы могут запускаться в ночном контуре CI-сервера, участвовать в дневных и ночных сборках.</a:t>
            </a:r>
          </a:p>
        </p:txBody>
      </p:sp>
    </p:spTree>
    <p:extLst>
      <p:ext uri="{BB962C8B-B14F-4D97-AF65-F5344CB8AC3E}">
        <p14:creationId xmlns:p14="http://schemas.microsoft.com/office/powerpoint/2010/main" val="1956835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Тестовые сценарии и язык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Gherkin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6B653A-3792-4E7D-BBE5-C1347731CFBD}"/>
              </a:ext>
            </a:extLst>
          </p:cNvPr>
          <p:cNvSpPr/>
          <p:nvPr/>
        </p:nvSpPr>
        <p:spPr>
          <a:xfrm>
            <a:off x="935596" y="1182231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написания сценариев используется модификация языка 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которая разработана специально для использования с платформой «1С:Предприятие» 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Это декларативный, легко воспринимаемый человеком язык, который имеет определенный синтаксис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Он выполняет сразу две задачи: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представляет собой проектную документацию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автоматизирует процесс тестирования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882D6B-04A5-4FE7-B5AA-09F0A8CB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3429000"/>
            <a:ext cx="7659169" cy="2705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989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Vanessa-Automation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— </a:t>
            </a:r>
            <a:b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инструмент сценарного тестирования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195441-7613-4C13-AA0E-8FD89FD33D59}"/>
              </a:ext>
            </a:extLst>
          </p:cNvPr>
          <p:cNvSpPr/>
          <p:nvPr/>
        </p:nvSpPr>
        <p:spPr>
          <a:xfrm>
            <a:off x="1259632" y="1062398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СППР 2.0 доступен механизм автоматизированного тестирования для эмуляции и проверки поведения пользователей при работе с прикладными решениями 1С </a:t>
            </a:r>
          </a:p>
          <a:p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качестве фреймворка тестирования используется </a:t>
            </a:r>
            <a:r>
              <a:rPr lang="ru-RU" sz="14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Vanessa</a:t>
            </a:r>
            <a:r>
              <a:rPr lang="ru-RU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  <a:r>
              <a:rPr lang="ru-RU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который представляет собой инструмент, направленный на уменьшение затрат на поддержку и повышение надежности использования тестов</a:t>
            </a:r>
          </a:p>
        </p:txBody>
      </p:sp>
      <p:pic>
        <p:nvPicPr>
          <p:cNvPr id="41986" name="Picture 2" descr="https://hsto.org/getpro/habr/post_images/22f/939/b73/22f939b7316532bead2595742808b3bf.png">
            <a:extLst>
              <a:ext uri="{FF2B5EF4-FFF2-40B4-BE49-F238E27FC236}">
                <a16:creationId xmlns:a16="http://schemas.microsoft.com/office/drawing/2014/main" id="{93DF99D5-0EFC-4A02-8AAB-D676C35D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14825"/>
            <a:ext cx="5111080" cy="27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765580-1264-4E4C-A02A-5A14DB271521}"/>
              </a:ext>
            </a:extLst>
          </p:cNvPr>
          <p:cNvSpPr/>
          <p:nvPr/>
        </p:nvSpPr>
        <p:spPr>
          <a:xfrm>
            <a:off x="1259632" y="5505555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Чтобы воспользоваться функциональностью</a:t>
            </a:r>
            <a:r>
              <a:rPr lang="ru-RU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Автоматизированное тестирование</a:t>
            </a:r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нужно запустить два экземпляра 1С:Предприятие, первый с ключом менеджера тестирования (/TESTMANAGER), второй с ключом клиента тестирования (/TESTCLIENT) и установить соединение между менеджером и клиентом тестирования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421699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Преимущества автоматического тестирования</a:t>
            </a:r>
            <a:b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 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Vanessa-Automation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528729-3872-4D37-9878-564A4E3291F4}"/>
              </a:ext>
            </a:extLst>
          </p:cNvPr>
          <p:cNvSpPr/>
          <p:nvPr/>
        </p:nvSpPr>
        <p:spPr>
          <a:xfrm>
            <a:off x="1259632" y="1196752"/>
            <a:ext cx="712879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Близость к человеческому языку</a:t>
            </a:r>
          </a:p>
          <a:p>
            <a:pPr marL="642938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Текст сценария на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человекочитаемом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языке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endParaRPr lang="ru-RU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2938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Полученные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верхнеуровневые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шаги описывают понятную человеку логику работы, их уже удобно обсуждать с постановщиком задачи, разработчиком, аналитиком.</a:t>
            </a:r>
          </a:p>
          <a:p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разработки простых тестов не нужно уметь программировать</a:t>
            </a:r>
          </a:p>
          <a:p>
            <a:pPr marL="642938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Настройкой сценариев может заниматься аналитик проекта </a:t>
            </a:r>
          </a:p>
          <a:p>
            <a:pPr marL="642938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Простые сценарии могут быть буквально накликаны мышкой. После чего немного доработаны вручную, в основном чтобы убрать лишние шаги, сгенерированные автоматикой и сделать сценарий более читаемым </a:t>
            </a:r>
          </a:p>
          <a:p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Понимание для кого и для чего создан функционал, под какими ролями его проверять</a:t>
            </a:r>
          </a:p>
          <a:p>
            <a:pPr marL="642938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Наиболее частой причиной ошибок является проверка функционала разработчиком под административными правами, а не под правами конечного пользователя. </a:t>
            </a:r>
          </a:p>
          <a:p>
            <a:pPr marL="642938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Сценарий на языке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при правильном применении это исключает </a:t>
            </a:r>
          </a:p>
          <a:p>
            <a:pPr marL="642938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Разработчику или аналитику достаточно убедиться, что контекст сценария содержит шаг запуска под правильным пользователем </a:t>
            </a:r>
          </a:p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Информативные и полезные результаты выполнения сценариев</a:t>
            </a:r>
          </a:p>
          <a:p>
            <a:pPr marL="623888" indent="-2667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Тестовая документация и программный код автоматических тестов хранятся в одном проекте и неотделимы друг от друга</a:t>
            </a:r>
          </a:p>
          <a:p>
            <a:pPr marL="623888" indent="-2667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Скриншоты/видеозапись либо каждого окна, либо снятые в момент возникновения ошибки. Скриншоты могут являться частью отчетности и выполнении сценариев</a:t>
            </a:r>
          </a:p>
          <a:p>
            <a:pPr marL="623888" indent="-2667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Автоматическое формирование «черновиков» пользовательских инструкций в форматах HTML,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Markdown</a:t>
            </a:r>
            <a:endParaRPr lang="ru-RU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35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Методология автоматического тестирования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576BEA-1DB1-4BC8-9E0A-71CD2A56605A}"/>
              </a:ext>
            </a:extLst>
          </p:cNvPr>
          <p:cNvSpPr/>
          <p:nvPr/>
        </p:nvSpPr>
        <p:spPr>
          <a:xfrm>
            <a:off x="1115616" y="1147227"/>
            <a:ext cx="71287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шаги тестового сценария можно разбить на два класса: те, что создаются автоматически при регистрации действий пользователя, и те, что добавляются вручную</a:t>
            </a:r>
          </a:p>
          <a:p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Последние, в свою очередь, делятся на шаги для проведения проверок и системные шаги (например, создать каталог, установить результат диалога выбора файла)</a:t>
            </a:r>
          </a:p>
        </p:txBody>
      </p:sp>
      <p:pic>
        <p:nvPicPr>
          <p:cNvPr id="43012" name="Picture 4" descr="https://its.1c.ru/db/content/sppr2doc/src/_img/image243.png?_=1583337850">
            <a:extLst>
              <a:ext uri="{FF2B5EF4-FFF2-40B4-BE49-F238E27FC236}">
                <a16:creationId xmlns:a16="http://schemas.microsoft.com/office/drawing/2014/main" id="{6E24E7D3-7DC1-4302-924A-ECCC82F8C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21780"/>
            <a:ext cx="42767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E2B705-81CE-43F8-877B-1DA9ECB1A7BC}"/>
              </a:ext>
            </a:extLst>
          </p:cNvPr>
          <p:cNvSpPr/>
          <p:nvPr/>
        </p:nvSpPr>
        <p:spPr>
          <a:xfrm>
            <a:off x="1115616" y="508518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Создаваемые тексты сценария могут оказаться очень громоздкими. Для того чтобы сделать текст сценария не громоздким (исключить дублирование кода теста,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параметризовать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его выполнение) и облегчить его поддержку (сделать сценарий более читаемым), в сценарии 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выделяются логические группы и </a:t>
            </a:r>
            <a:r>
              <a:rPr lang="ru-RU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подсценарии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3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 применения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1С:СППР + </a:t>
            </a:r>
            <a:r>
              <a:rPr lang="en-US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Vanessa-Automation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39">
            <a:extLst>
              <a:ext uri="{FF2B5EF4-FFF2-40B4-BE49-F238E27FC236}">
                <a16:creationId xmlns:a16="http://schemas.microsoft.com/office/drawing/2014/main" id="{F9FB8047-8A94-4856-A6D1-B5DAF9ACCC53}"/>
              </a:ext>
            </a:extLst>
          </p:cNvPr>
          <p:cNvSpPr/>
          <p:nvPr/>
        </p:nvSpPr>
        <p:spPr>
          <a:xfrm>
            <a:off x="2483768" y="4472163"/>
            <a:ext cx="6300437" cy="1517073"/>
          </a:xfrm>
          <a:prstGeom prst="roundRect">
            <a:avLst>
              <a:gd name="adj" fmla="val 11289"/>
            </a:avLst>
          </a:prstGeom>
          <a:solidFill>
            <a:srgbClr val="FFD200"/>
          </a:solidFill>
          <a:ln w="15875">
            <a:solidFill>
              <a:schemeClr val="bg1">
                <a:lumMod val="50000"/>
              </a:schemeClr>
            </a:solidFill>
          </a:ln>
        </p:spPr>
        <p:txBody>
          <a:bodyPr wrap="square" lIns="0" tIns="0" rIns="108000" bIns="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49263">
              <a:lnSpc>
                <a:spcPts val="1565"/>
              </a:lnSpc>
              <a:spcBef>
                <a:spcPts val="105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Разработка отраслевого решения 1С:Производственная безопасность. Охрана окружающей среды</a:t>
            </a:r>
          </a:p>
          <a:p>
            <a:pPr marL="982663">
              <a:lnSpc>
                <a:spcPts val="1565"/>
              </a:lnSpc>
              <a:spcBef>
                <a:spcPts val="105"/>
              </a:spcBef>
            </a:pPr>
            <a: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Автоматизированное тестирование коробочного продукта при разработке и перед проведением приемо-сдаточных испытаний </a:t>
            </a:r>
            <a:b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</a:br>
            <a: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в крупнейших российских нефтегазовых и металлургических компаниях</a:t>
            </a:r>
            <a:endParaRPr lang="ru-RU" sz="1400" dirty="0">
              <a:solidFill>
                <a:srgbClr val="000000">
                  <a:lumMod val="85000"/>
                  <a:lumOff val="1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8" name="Скругленный прямоугольник 38">
            <a:extLst>
              <a:ext uri="{FF2B5EF4-FFF2-40B4-BE49-F238E27FC236}">
                <a16:creationId xmlns:a16="http://schemas.microsoft.com/office/drawing/2014/main" id="{34A3A944-FEA9-4ADB-BB51-BE338C4303E2}"/>
              </a:ext>
            </a:extLst>
          </p:cNvPr>
          <p:cNvSpPr/>
          <p:nvPr/>
        </p:nvSpPr>
        <p:spPr>
          <a:xfrm>
            <a:off x="2483768" y="2925483"/>
            <a:ext cx="6300437" cy="1479675"/>
          </a:xfrm>
          <a:prstGeom prst="roundRect">
            <a:avLst>
              <a:gd name="adj" fmla="val 11289"/>
            </a:avLst>
          </a:prstGeom>
          <a:solidFill>
            <a:srgbClr val="FFD200"/>
          </a:solidFill>
          <a:ln w="158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49263">
              <a:lnSpc>
                <a:spcPts val="1565"/>
              </a:lnSpc>
              <a:spcBef>
                <a:spcPts val="105"/>
              </a:spcBef>
            </a:pP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Создание автоматизированной системы </a:t>
            </a:r>
            <a:b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«Внутрихозяйственная деятельность»</a:t>
            </a:r>
            <a:b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в крупнейшем российском банке</a:t>
            </a:r>
          </a:p>
          <a:p>
            <a:pPr marL="982663">
              <a:lnSpc>
                <a:spcPts val="1565"/>
              </a:lnSpc>
              <a:spcBef>
                <a:spcPts val="105"/>
              </a:spcBef>
            </a:pPr>
            <a: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/>
            </a:r>
            <a:b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</a:br>
            <a:r>
              <a:rPr lang="ru-RU" sz="13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Проектирование от идеи до эксплуатационной документации, автоматизированное тестирование реализации</a:t>
            </a:r>
            <a:endParaRPr lang="ru-RU" sz="1400" b="1" dirty="0">
              <a:solidFill>
                <a:srgbClr val="000000">
                  <a:lumMod val="85000"/>
                  <a:lumOff val="1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C2D2F02E-7397-4759-857E-17518C5D0BD0}"/>
              </a:ext>
            </a:extLst>
          </p:cNvPr>
          <p:cNvSpPr/>
          <p:nvPr/>
        </p:nvSpPr>
        <p:spPr>
          <a:xfrm>
            <a:off x="2483768" y="1303080"/>
            <a:ext cx="6300437" cy="1479675"/>
          </a:xfrm>
          <a:prstGeom prst="roundRect">
            <a:avLst>
              <a:gd name="adj" fmla="val 11289"/>
            </a:avLst>
          </a:prstGeom>
          <a:solidFill>
            <a:srgbClr val="FFD200"/>
          </a:solidFill>
          <a:ln w="158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49263" lvl="0">
              <a:lnSpc>
                <a:spcPts val="1565"/>
              </a:lnSpc>
              <a:spcBef>
                <a:spcPts val="105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Доработка Подсистем «Управление имуществом», </a:t>
            </a:r>
            <a:r>
              <a:rPr lang="en-US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/>
            </a:r>
            <a:br>
              <a:rPr lang="en-US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«Управление потребностью» автоматизированной системы ведения  Бюджетного учета</a:t>
            </a:r>
            <a:r>
              <a:rPr lang="en-US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органов исполнительной власти и государственных учреждений </a:t>
            </a:r>
          </a:p>
          <a:p>
            <a:pPr marL="982663" lvl="0">
              <a:lnSpc>
                <a:spcPts val="1565"/>
              </a:lnSpc>
              <a:spcBef>
                <a:spcPts val="105"/>
              </a:spcBef>
            </a:pPr>
            <a:r>
              <a:rPr lang="ru-RU" sz="1300" spc="-5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Проектирование от идеи до эксплуатационной документации</a:t>
            </a:r>
            <a:endParaRPr lang="ru-RU" sz="1400" b="1" dirty="0">
              <a:solidFill>
                <a:srgbClr val="000000">
                  <a:lumMod val="85000"/>
                  <a:lumOff val="1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85301B0-B996-48D8-85AE-A934869F84B8}"/>
              </a:ext>
            </a:extLst>
          </p:cNvPr>
          <p:cNvSpPr/>
          <p:nvPr/>
        </p:nvSpPr>
        <p:spPr>
          <a:xfrm>
            <a:off x="442141" y="2749218"/>
            <a:ext cx="1765300" cy="1799589"/>
          </a:xfrm>
          <a:custGeom>
            <a:avLst/>
            <a:gdLst/>
            <a:ahLst/>
            <a:cxnLst/>
            <a:rect l="l" t="t" r="r" b="b"/>
            <a:pathLst>
              <a:path w="1765300" h="1799589">
                <a:moveTo>
                  <a:pt x="882637" y="0"/>
                </a:moveTo>
                <a:lnTo>
                  <a:pt x="0" y="431419"/>
                </a:lnTo>
                <a:lnTo>
                  <a:pt x="0" y="1367536"/>
                </a:lnTo>
                <a:lnTo>
                  <a:pt x="882637" y="1799082"/>
                </a:lnTo>
                <a:lnTo>
                  <a:pt x="1765287" y="1367536"/>
                </a:lnTo>
                <a:lnTo>
                  <a:pt x="1765287" y="431419"/>
                </a:lnTo>
                <a:lnTo>
                  <a:pt x="882637" y="0"/>
                </a:lnTo>
                <a:close/>
              </a:path>
            </a:pathLst>
          </a:custGeom>
          <a:solidFill>
            <a:srgbClr val="FDEC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F7B85F4A-26ED-4B59-AA48-CF2077712A86}"/>
              </a:ext>
            </a:extLst>
          </p:cNvPr>
          <p:cNvSpPr/>
          <p:nvPr/>
        </p:nvSpPr>
        <p:spPr>
          <a:xfrm>
            <a:off x="442141" y="2749218"/>
            <a:ext cx="1765300" cy="1799589"/>
          </a:xfrm>
          <a:custGeom>
            <a:avLst/>
            <a:gdLst/>
            <a:ahLst/>
            <a:cxnLst/>
            <a:rect l="l" t="t" r="r" b="b"/>
            <a:pathLst>
              <a:path w="1765300" h="1799589">
                <a:moveTo>
                  <a:pt x="0" y="1367536"/>
                </a:moveTo>
                <a:lnTo>
                  <a:pt x="882637" y="1799082"/>
                </a:lnTo>
                <a:lnTo>
                  <a:pt x="1765287" y="1367536"/>
                </a:lnTo>
                <a:lnTo>
                  <a:pt x="1765287" y="431419"/>
                </a:lnTo>
                <a:lnTo>
                  <a:pt x="882637" y="0"/>
                </a:lnTo>
                <a:lnTo>
                  <a:pt x="0" y="431419"/>
                </a:lnTo>
                <a:lnTo>
                  <a:pt x="0" y="1367536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D30DC8C-FB3E-48FC-BE90-9D1D0510D556}"/>
              </a:ext>
            </a:extLst>
          </p:cNvPr>
          <p:cNvSpPr/>
          <p:nvPr/>
        </p:nvSpPr>
        <p:spPr>
          <a:xfrm>
            <a:off x="1348528" y="2755186"/>
            <a:ext cx="862965" cy="441959"/>
          </a:xfrm>
          <a:custGeom>
            <a:avLst/>
            <a:gdLst/>
            <a:ahLst/>
            <a:cxnLst/>
            <a:rect l="l" t="t" r="r" b="b"/>
            <a:pathLst>
              <a:path w="862964" h="441960">
                <a:moveTo>
                  <a:pt x="0" y="0"/>
                </a:moveTo>
                <a:lnTo>
                  <a:pt x="862457" y="441959"/>
                </a:lnTo>
                <a:lnTo>
                  <a:pt x="525779" y="36321"/>
                </a:lnTo>
                <a:lnTo>
                  <a:pt x="0" y="0"/>
                </a:lnTo>
                <a:close/>
              </a:path>
            </a:pathLst>
          </a:custGeom>
          <a:solidFill>
            <a:srgbClr val="FDEC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221FF27E-1A28-499D-A486-3FCF94B91B8B}"/>
              </a:ext>
            </a:extLst>
          </p:cNvPr>
          <p:cNvSpPr/>
          <p:nvPr/>
        </p:nvSpPr>
        <p:spPr>
          <a:xfrm>
            <a:off x="1348528" y="2755186"/>
            <a:ext cx="862965" cy="441959"/>
          </a:xfrm>
          <a:custGeom>
            <a:avLst/>
            <a:gdLst/>
            <a:ahLst/>
            <a:cxnLst/>
            <a:rect l="l" t="t" r="r" b="b"/>
            <a:pathLst>
              <a:path w="862964" h="441960">
                <a:moveTo>
                  <a:pt x="862457" y="441959"/>
                </a:moveTo>
                <a:lnTo>
                  <a:pt x="862457" y="441959"/>
                </a:lnTo>
                <a:lnTo>
                  <a:pt x="0" y="0"/>
                </a:lnTo>
                <a:lnTo>
                  <a:pt x="525779" y="36321"/>
                </a:lnTo>
                <a:lnTo>
                  <a:pt x="862457" y="441959"/>
                </a:lnTo>
                <a:close/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740E98A6-EE52-4C5B-8B1E-838BB0D4147A}"/>
              </a:ext>
            </a:extLst>
          </p:cNvPr>
          <p:cNvSpPr/>
          <p:nvPr/>
        </p:nvSpPr>
        <p:spPr>
          <a:xfrm>
            <a:off x="439398" y="2752139"/>
            <a:ext cx="861060" cy="445134"/>
          </a:xfrm>
          <a:custGeom>
            <a:avLst/>
            <a:gdLst/>
            <a:ahLst/>
            <a:cxnLst/>
            <a:rect l="l" t="t" r="r" b="b"/>
            <a:pathLst>
              <a:path w="861060" h="445135">
                <a:moveTo>
                  <a:pt x="860983" y="0"/>
                </a:moveTo>
                <a:lnTo>
                  <a:pt x="335254" y="38226"/>
                </a:lnTo>
                <a:lnTo>
                  <a:pt x="0" y="445007"/>
                </a:lnTo>
                <a:lnTo>
                  <a:pt x="860983" y="0"/>
                </a:lnTo>
                <a:close/>
              </a:path>
            </a:pathLst>
          </a:custGeom>
          <a:solidFill>
            <a:srgbClr val="FDEC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296303C4-37FC-47DF-89D0-37A5374CF1FA}"/>
              </a:ext>
            </a:extLst>
          </p:cNvPr>
          <p:cNvSpPr/>
          <p:nvPr/>
        </p:nvSpPr>
        <p:spPr>
          <a:xfrm>
            <a:off x="439398" y="2752139"/>
            <a:ext cx="861060" cy="445134"/>
          </a:xfrm>
          <a:custGeom>
            <a:avLst/>
            <a:gdLst/>
            <a:ahLst/>
            <a:cxnLst/>
            <a:rect l="l" t="t" r="r" b="b"/>
            <a:pathLst>
              <a:path w="861060" h="445135">
                <a:moveTo>
                  <a:pt x="860983" y="0"/>
                </a:moveTo>
                <a:lnTo>
                  <a:pt x="645744" y="111251"/>
                </a:lnTo>
                <a:lnTo>
                  <a:pt x="215252" y="333755"/>
                </a:lnTo>
                <a:lnTo>
                  <a:pt x="0" y="445007"/>
                </a:lnTo>
                <a:lnTo>
                  <a:pt x="335254" y="38226"/>
                </a:lnTo>
                <a:lnTo>
                  <a:pt x="86098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E1E3246F-3813-44D9-B361-6CD39D3885C5}"/>
              </a:ext>
            </a:extLst>
          </p:cNvPr>
          <p:cNvSpPr/>
          <p:nvPr/>
        </p:nvSpPr>
        <p:spPr>
          <a:xfrm>
            <a:off x="1348528" y="4101894"/>
            <a:ext cx="862965" cy="441959"/>
          </a:xfrm>
          <a:custGeom>
            <a:avLst/>
            <a:gdLst/>
            <a:ahLst/>
            <a:cxnLst/>
            <a:rect l="l" t="t" r="r" b="b"/>
            <a:pathLst>
              <a:path w="862964" h="441960">
                <a:moveTo>
                  <a:pt x="862457" y="0"/>
                </a:moveTo>
                <a:lnTo>
                  <a:pt x="0" y="441832"/>
                </a:lnTo>
                <a:lnTo>
                  <a:pt x="525779" y="405637"/>
                </a:lnTo>
                <a:lnTo>
                  <a:pt x="862457" y="0"/>
                </a:lnTo>
                <a:close/>
              </a:path>
            </a:pathLst>
          </a:custGeom>
          <a:solidFill>
            <a:srgbClr val="FDEC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5E2F4E72-65DB-4DDB-8DBC-6CC53321823A}"/>
              </a:ext>
            </a:extLst>
          </p:cNvPr>
          <p:cNvSpPr/>
          <p:nvPr/>
        </p:nvSpPr>
        <p:spPr>
          <a:xfrm>
            <a:off x="1348528" y="4101894"/>
            <a:ext cx="862965" cy="441959"/>
          </a:xfrm>
          <a:custGeom>
            <a:avLst/>
            <a:gdLst/>
            <a:ahLst/>
            <a:cxnLst/>
            <a:rect l="l" t="t" r="r" b="b"/>
            <a:pathLst>
              <a:path w="862964" h="441960">
                <a:moveTo>
                  <a:pt x="862457" y="0"/>
                </a:moveTo>
                <a:lnTo>
                  <a:pt x="862457" y="0"/>
                </a:lnTo>
                <a:lnTo>
                  <a:pt x="0" y="441832"/>
                </a:lnTo>
                <a:lnTo>
                  <a:pt x="525779" y="405637"/>
                </a:lnTo>
                <a:lnTo>
                  <a:pt x="862457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3C283967-5AD7-4050-9284-8AC263129E4B}"/>
              </a:ext>
            </a:extLst>
          </p:cNvPr>
          <p:cNvSpPr/>
          <p:nvPr/>
        </p:nvSpPr>
        <p:spPr>
          <a:xfrm>
            <a:off x="439398" y="4099227"/>
            <a:ext cx="861060" cy="445134"/>
          </a:xfrm>
          <a:custGeom>
            <a:avLst/>
            <a:gdLst/>
            <a:ahLst/>
            <a:cxnLst/>
            <a:rect l="l" t="t" r="r" b="b"/>
            <a:pathLst>
              <a:path w="861060" h="445135">
                <a:moveTo>
                  <a:pt x="0" y="0"/>
                </a:moveTo>
                <a:lnTo>
                  <a:pt x="335254" y="406653"/>
                </a:lnTo>
                <a:lnTo>
                  <a:pt x="860983" y="444881"/>
                </a:lnTo>
                <a:lnTo>
                  <a:pt x="0" y="0"/>
                </a:lnTo>
                <a:close/>
              </a:path>
            </a:pathLst>
          </a:custGeom>
          <a:solidFill>
            <a:srgbClr val="FDEC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A84EDCB0-9A17-418E-8756-46C14B81FCCB}"/>
              </a:ext>
            </a:extLst>
          </p:cNvPr>
          <p:cNvSpPr/>
          <p:nvPr/>
        </p:nvSpPr>
        <p:spPr>
          <a:xfrm>
            <a:off x="439398" y="4099227"/>
            <a:ext cx="861060" cy="445134"/>
          </a:xfrm>
          <a:custGeom>
            <a:avLst/>
            <a:gdLst/>
            <a:ahLst/>
            <a:cxnLst/>
            <a:rect l="l" t="t" r="r" b="b"/>
            <a:pathLst>
              <a:path w="861060" h="445135">
                <a:moveTo>
                  <a:pt x="860983" y="444881"/>
                </a:moveTo>
                <a:lnTo>
                  <a:pt x="860983" y="444881"/>
                </a:lnTo>
                <a:lnTo>
                  <a:pt x="0" y="0"/>
                </a:lnTo>
                <a:lnTo>
                  <a:pt x="335254" y="406653"/>
                </a:lnTo>
                <a:lnTo>
                  <a:pt x="860983" y="444881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3AF68C1-8F94-4862-A398-27EC0B7E6A3A}"/>
              </a:ext>
            </a:extLst>
          </p:cNvPr>
          <p:cNvSpPr/>
          <p:nvPr/>
        </p:nvSpPr>
        <p:spPr>
          <a:xfrm>
            <a:off x="261661" y="3180498"/>
            <a:ext cx="207645" cy="969644"/>
          </a:xfrm>
          <a:custGeom>
            <a:avLst/>
            <a:gdLst/>
            <a:ahLst/>
            <a:cxnLst/>
            <a:rect l="l" t="t" r="r" b="b"/>
            <a:pathLst>
              <a:path w="207645" h="969645">
                <a:moveTo>
                  <a:pt x="207441" y="0"/>
                </a:moveTo>
                <a:lnTo>
                  <a:pt x="0" y="484631"/>
                </a:lnTo>
                <a:lnTo>
                  <a:pt x="207441" y="969263"/>
                </a:lnTo>
                <a:lnTo>
                  <a:pt x="207441" y="0"/>
                </a:lnTo>
                <a:close/>
              </a:path>
            </a:pathLst>
          </a:custGeom>
          <a:solidFill>
            <a:srgbClr val="FDEC00"/>
          </a:solidFill>
          <a:ln w="31750">
            <a:solidFill>
              <a:schemeClr val="bg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81743A-8045-4AD8-9E68-4A55C2FCE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1" y="3102092"/>
            <a:ext cx="1516578" cy="1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6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/>
          <p:cNvSpPr txBox="1">
            <a:spLocks/>
          </p:cNvSpPr>
          <p:nvPr/>
        </p:nvSpPr>
        <p:spPr>
          <a:xfrm>
            <a:off x="783426" y="3072146"/>
            <a:ext cx="7577148" cy="7137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Автоматизированное тестирование</a:t>
            </a:r>
          </a:p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План перехода к применению</a:t>
            </a:r>
            <a:b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автотестов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 при выпуске релизов</a:t>
            </a:r>
            <a:endParaRPr lang="ru-RU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2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Что дает автоматизация тестирования?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4038" name="Группа 44037">
            <a:extLst>
              <a:ext uri="{FF2B5EF4-FFF2-40B4-BE49-F238E27FC236}">
                <a16:creationId xmlns:a16="http://schemas.microsoft.com/office/drawing/2014/main" id="{B1D73849-EDB0-4816-A053-A276F00F0A7B}"/>
              </a:ext>
            </a:extLst>
          </p:cNvPr>
          <p:cNvGrpSpPr/>
          <p:nvPr/>
        </p:nvGrpSpPr>
        <p:grpSpPr>
          <a:xfrm>
            <a:off x="2987541" y="2084560"/>
            <a:ext cx="3061877" cy="3001327"/>
            <a:chOff x="2987541" y="1795881"/>
            <a:chExt cx="3061877" cy="3001327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00A0AFC3-1DBD-4B3C-8B4B-CA6E7D5F8A85}"/>
                </a:ext>
              </a:extLst>
            </p:cNvPr>
            <p:cNvSpPr/>
            <p:nvPr/>
          </p:nvSpPr>
          <p:spPr>
            <a:xfrm rot="18518083">
              <a:off x="3253361" y="2320037"/>
              <a:ext cx="338400" cy="473871"/>
            </a:xfrm>
            <a:prstGeom prst="ellipse">
              <a:avLst/>
            </a:prstGeom>
            <a:solidFill>
              <a:srgbClr val="4F7C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98AEDA72-3537-4F57-8707-A54F42969B68}"/>
                </a:ext>
              </a:extLst>
            </p:cNvPr>
            <p:cNvSpPr/>
            <p:nvPr/>
          </p:nvSpPr>
          <p:spPr>
            <a:xfrm rot="14994334">
              <a:off x="3055277" y="3414535"/>
              <a:ext cx="338400" cy="473871"/>
            </a:xfrm>
            <a:prstGeom prst="ellipse">
              <a:avLst/>
            </a:prstGeom>
            <a:solidFill>
              <a:srgbClr val="4B8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5281EE1-AEE6-4397-A73B-4EFCE37D6E6C}"/>
                </a:ext>
              </a:extLst>
            </p:cNvPr>
            <p:cNvSpPr/>
            <p:nvPr/>
          </p:nvSpPr>
          <p:spPr>
            <a:xfrm rot="12580707">
              <a:off x="3795773" y="4284413"/>
              <a:ext cx="338400" cy="473871"/>
            </a:xfrm>
            <a:prstGeom prst="ellipse">
              <a:avLst/>
            </a:prstGeom>
            <a:solidFill>
              <a:srgbClr val="AF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3B6393C-B705-44EA-996F-7E69151267C1}"/>
                </a:ext>
              </a:extLst>
            </p:cNvPr>
            <p:cNvSpPr/>
            <p:nvPr/>
          </p:nvSpPr>
          <p:spPr>
            <a:xfrm rot="8905278">
              <a:off x="4902911" y="4260557"/>
              <a:ext cx="338400" cy="473871"/>
            </a:xfrm>
            <a:prstGeom prst="ellipse">
              <a:avLst/>
            </a:prstGeom>
            <a:solidFill>
              <a:srgbClr val="DB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52B2F59-B124-4982-AFD7-7DC195750A48}"/>
                </a:ext>
              </a:extLst>
            </p:cNvPr>
            <p:cNvSpPr/>
            <p:nvPr/>
          </p:nvSpPr>
          <p:spPr>
            <a:xfrm rot="6055356">
              <a:off x="5584922" y="3395403"/>
              <a:ext cx="338400" cy="473871"/>
            </a:xfrm>
            <a:prstGeom prst="ellipse">
              <a:avLst/>
            </a:prstGeom>
            <a:solidFill>
              <a:srgbClr val="C5D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22BB584F-D7E0-4441-BDFA-3899DD4FD88E}"/>
                </a:ext>
              </a:extLst>
            </p:cNvPr>
            <p:cNvSpPr/>
            <p:nvPr/>
          </p:nvSpPr>
          <p:spPr>
            <a:xfrm rot="3172232">
              <a:off x="5325866" y="2299506"/>
              <a:ext cx="338400" cy="473871"/>
            </a:xfrm>
            <a:prstGeom prst="ellipse">
              <a:avLst/>
            </a:prstGeom>
            <a:solidFill>
              <a:srgbClr val="B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32" name="Овал 44031">
              <a:extLst>
                <a:ext uri="{FF2B5EF4-FFF2-40B4-BE49-F238E27FC236}">
                  <a16:creationId xmlns:a16="http://schemas.microsoft.com/office/drawing/2014/main" id="{951ACA4B-517C-49C1-A98A-EA5880D39227}"/>
                </a:ext>
              </a:extLst>
            </p:cNvPr>
            <p:cNvSpPr/>
            <p:nvPr/>
          </p:nvSpPr>
          <p:spPr>
            <a:xfrm>
              <a:off x="4315558" y="1795881"/>
              <a:ext cx="338400" cy="473871"/>
            </a:xfrm>
            <a:prstGeom prst="ellipse">
              <a:avLst/>
            </a:prstGeom>
            <a:solidFill>
              <a:srgbClr val="446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50DDA6A-1C28-4D64-8081-109967674BD9}"/>
                </a:ext>
              </a:extLst>
            </p:cNvPr>
            <p:cNvGrpSpPr/>
            <p:nvPr/>
          </p:nvGrpSpPr>
          <p:grpSpPr>
            <a:xfrm>
              <a:off x="3020689" y="1887561"/>
              <a:ext cx="3028729" cy="2909647"/>
              <a:chOff x="3574278" y="1468618"/>
              <a:chExt cx="3028729" cy="2909647"/>
            </a:xfrm>
          </p:grpSpPr>
          <p:sp>
            <p:nvSpPr>
              <p:cNvPr id="10" name="Часть круга 9">
                <a:extLst>
                  <a:ext uri="{FF2B5EF4-FFF2-40B4-BE49-F238E27FC236}">
                    <a16:creationId xmlns:a16="http://schemas.microsoft.com/office/drawing/2014/main" id="{7FCCF762-5441-41A7-A56B-B0094D9F305D}"/>
                  </a:ext>
                </a:extLst>
              </p:cNvPr>
              <p:cNvSpPr/>
              <p:nvPr/>
            </p:nvSpPr>
            <p:spPr>
              <a:xfrm rot="1354141">
                <a:off x="3589445" y="1497945"/>
                <a:ext cx="2880320" cy="2880320"/>
              </a:xfrm>
              <a:prstGeom prst="pie">
                <a:avLst>
                  <a:gd name="adj1" fmla="val 13200814"/>
                  <a:gd name="adj2" fmla="val 16529371"/>
                </a:avLst>
              </a:prstGeom>
              <a:solidFill>
                <a:srgbClr val="446B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Часть круга 18">
                <a:extLst>
                  <a:ext uri="{FF2B5EF4-FFF2-40B4-BE49-F238E27FC236}">
                    <a16:creationId xmlns:a16="http://schemas.microsoft.com/office/drawing/2014/main" id="{52A6CA16-2F80-46A9-8C65-FA3D2D9EFB56}"/>
                  </a:ext>
                </a:extLst>
              </p:cNvPr>
              <p:cNvSpPr/>
              <p:nvPr/>
            </p:nvSpPr>
            <p:spPr>
              <a:xfrm rot="5116246">
                <a:off x="3576359" y="1497945"/>
                <a:ext cx="2880320" cy="2880320"/>
              </a:xfrm>
              <a:prstGeom prst="pie">
                <a:avLst>
                  <a:gd name="adj1" fmla="val 12801534"/>
                  <a:gd name="adj2" fmla="val 15697959"/>
                </a:avLst>
              </a:prstGeom>
              <a:solidFill>
                <a:srgbClr val="B3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Часть круга 19">
                <a:extLst>
                  <a:ext uri="{FF2B5EF4-FFF2-40B4-BE49-F238E27FC236}">
                    <a16:creationId xmlns:a16="http://schemas.microsoft.com/office/drawing/2014/main" id="{A282D997-8F77-4610-9341-D2E1621E9FCA}"/>
                  </a:ext>
                </a:extLst>
              </p:cNvPr>
              <p:cNvSpPr/>
              <p:nvPr/>
            </p:nvSpPr>
            <p:spPr>
              <a:xfrm rot="8036531">
                <a:off x="3574278" y="1489771"/>
                <a:ext cx="2880320" cy="2880320"/>
              </a:xfrm>
              <a:prstGeom prst="pie">
                <a:avLst>
                  <a:gd name="adj1" fmla="val 12801534"/>
                  <a:gd name="adj2" fmla="val 15697960"/>
                </a:avLst>
              </a:prstGeom>
              <a:solidFill>
                <a:srgbClr val="C5D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Часть круга 20">
                <a:extLst>
                  <a:ext uri="{FF2B5EF4-FFF2-40B4-BE49-F238E27FC236}">
                    <a16:creationId xmlns:a16="http://schemas.microsoft.com/office/drawing/2014/main" id="{AD95E7CF-AF78-4379-89F9-886A476CA6DA}"/>
                  </a:ext>
                </a:extLst>
              </p:cNvPr>
              <p:cNvSpPr/>
              <p:nvPr/>
            </p:nvSpPr>
            <p:spPr>
              <a:xfrm rot="11393263">
                <a:off x="3590939" y="1468618"/>
                <a:ext cx="2880320" cy="2880320"/>
              </a:xfrm>
              <a:prstGeom prst="pie">
                <a:avLst>
                  <a:gd name="adj1" fmla="val 12386306"/>
                  <a:gd name="adj2" fmla="val 15659421"/>
                </a:avLst>
              </a:prstGeom>
              <a:solidFill>
                <a:srgbClr val="DBF1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Часть круга 21">
                <a:extLst>
                  <a:ext uri="{FF2B5EF4-FFF2-40B4-BE49-F238E27FC236}">
                    <a16:creationId xmlns:a16="http://schemas.microsoft.com/office/drawing/2014/main" id="{08B9DA39-D81B-4102-8638-ADE0E52785A1}"/>
                  </a:ext>
                </a:extLst>
              </p:cNvPr>
              <p:cNvSpPr/>
              <p:nvPr/>
            </p:nvSpPr>
            <p:spPr>
              <a:xfrm rot="15279008">
                <a:off x="3622983" y="1468618"/>
                <a:ext cx="2880320" cy="2880320"/>
              </a:xfrm>
              <a:prstGeom prst="pie">
                <a:avLst>
                  <a:gd name="adj1" fmla="val 11756472"/>
                  <a:gd name="adj2" fmla="val 14685021"/>
                </a:avLst>
              </a:prstGeom>
              <a:solidFill>
                <a:srgbClr val="A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Часть круга 22">
                <a:extLst>
                  <a:ext uri="{FF2B5EF4-FFF2-40B4-BE49-F238E27FC236}">
                    <a16:creationId xmlns:a16="http://schemas.microsoft.com/office/drawing/2014/main" id="{3218BA4E-A428-45C4-BA09-FE47E6F2DECE}"/>
                  </a:ext>
                </a:extLst>
              </p:cNvPr>
              <p:cNvSpPr/>
              <p:nvPr/>
            </p:nvSpPr>
            <p:spPr>
              <a:xfrm rot="18302536">
                <a:off x="3656217" y="1428442"/>
                <a:ext cx="2880320" cy="3013261"/>
              </a:xfrm>
              <a:prstGeom prst="pie">
                <a:avLst>
                  <a:gd name="adj1" fmla="val 11756472"/>
                  <a:gd name="adj2" fmla="val 14924878"/>
                </a:avLst>
              </a:prstGeom>
              <a:solidFill>
                <a:srgbClr val="4B83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Часть круга 23">
                <a:extLst>
                  <a:ext uri="{FF2B5EF4-FFF2-40B4-BE49-F238E27FC236}">
                    <a16:creationId xmlns:a16="http://schemas.microsoft.com/office/drawing/2014/main" id="{76E3199E-B4DF-4B77-93F4-BAF258F6CD88}"/>
                  </a:ext>
                </a:extLst>
              </p:cNvPr>
              <p:cNvSpPr/>
              <p:nvPr/>
            </p:nvSpPr>
            <p:spPr>
              <a:xfrm rot="21037237">
                <a:off x="3598187" y="1489770"/>
                <a:ext cx="2880320" cy="2880320"/>
              </a:xfrm>
              <a:prstGeom prst="pie">
                <a:avLst>
                  <a:gd name="adj1" fmla="val 12177251"/>
                  <a:gd name="adj2" fmla="val 15148403"/>
                </a:avLst>
              </a:prstGeom>
              <a:solidFill>
                <a:srgbClr val="4F7C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037" name="Группа 44036">
              <a:extLst>
                <a:ext uri="{FF2B5EF4-FFF2-40B4-BE49-F238E27FC236}">
                  <a16:creationId xmlns:a16="http://schemas.microsoft.com/office/drawing/2014/main" id="{F7AFE67C-BC16-4734-ADC4-15DEE5877478}"/>
                </a:ext>
              </a:extLst>
            </p:cNvPr>
            <p:cNvGrpSpPr/>
            <p:nvPr/>
          </p:nvGrpSpPr>
          <p:grpSpPr>
            <a:xfrm>
              <a:off x="3729258" y="2603219"/>
              <a:ext cx="1465200" cy="1464409"/>
              <a:chOff x="4365994" y="2482052"/>
              <a:chExt cx="1465200" cy="1464409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6AAA5743-8DC7-4E3B-A79D-64EBAA86A901}"/>
                  </a:ext>
                </a:extLst>
              </p:cNvPr>
              <p:cNvSpPr/>
              <p:nvPr/>
            </p:nvSpPr>
            <p:spPr>
              <a:xfrm>
                <a:off x="4365994" y="2482052"/>
                <a:ext cx="1465200" cy="1464409"/>
              </a:xfrm>
              <a:prstGeom prst="ellipse">
                <a:avLst/>
              </a:prstGeom>
              <a:solidFill>
                <a:srgbClr val="3E83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latin typeface="+mj-lt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65F007-1381-4413-A513-F88881B62746}"/>
                  </a:ext>
                </a:extLst>
              </p:cNvPr>
              <p:cNvSpPr txBox="1"/>
              <p:nvPr/>
            </p:nvSpPr>
            <p:spPr>
              <a:xfrm>
                <a:off x="4408258" y="2814147"/>
                <a:ext cx="13806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Цели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автоматизации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тестирования</a:t>
                </a:r>
                <a:endParaRPr lang="ru-RU" sz="1200" dirty="0"/>
              </a:p>
            </p:txBody>
          </p:sp>
        </p:grpSp>
        <p:grpSp>
          <p:nvGrpSpPr>
            <p:cNvPr id="44036" name="Группа 44035">
              <a:extLst>
                <a:ext uri="{FF2B5EF4-FFF2-40B4-BE49-F238E27FC236}">
                  <a16:creationId xmlns:a16="http://schemas.microsoft.com/office/drawing/2014/main" id="{298D7FB3-C17B-4899-A68A-1FED7D99D91F}"/>
                </a:ext>
              </a:extLst>
            </p:cNvPr>
            <p:cNvGrpSpPr/>
            <p:nvPr/>
          </p:nvGrpSpPr>
          <p:grpSpPr>
            <a:xfrm>
              <a:off x="3349150" y="2246102"/>
              <a:ext cx="2214630" cy="2158193"/>
              <a:chOff x="1427322" y="2190941"/>
              <a:chExt cx="2214630" cy="2158193"/>
            </a:xfr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Трапеция 41">
                <a:extLst>
                  <a:ext uri="{FF2B5EF4-FFF2-40B4-BE49-F238E27FC236}">
                    <a16:creationId xmlns:a16="http://schemas.microsoft.com/office/drawing/2014/main" id="{51321E7D-3FFA-4727-BB37-D731811A4487}"/>
                  </a:ext>
                </a:extLst>
              </p:cNvPr>
              <p:cNvSpPr/>
              <p:nvPr/>
            </p:nvSpPr>
            <p:spPr>
              <a:xfrm>
                <a:off x="2363483" y="2190941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Трапеция 42">
                <a:extLst>
                  <a:ext uri="{FF2B5EF4-FFF2-40B4-BE49-F238E27FC236}">
                    <a16:creationId xmlns:a16="http://schemas.microsoft.com/office/drawing/2014/main" id="{C1969000-A951-4AF7-9007-72ABCE4225FA}"/>
                  </a:ext>
                </a:extLst>
              </p:cNvPr>
              <p:cNvSpPr/>
              <p:nvPr/>
            </p:nvSpPr>
            <p:spPr>
              <a:xfrm rot="3093909">
                <a:off x="3148039" y="2573893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Трапеция 43">
                <a:extLst>
                  <a:ext uri="{FF2B5EF4-FFF2-40B4-BE49-F238E27FC236}">
                    <a16:creationId xmlns:a16="http://schemas.microsoft.com/office/drawing/2014/main" id="{60AA2E92-26F5-4222-B114-9AEE0335A933}"/>
                  </a:ext>
                </a:extLst>
              </p:cNvPr>
              <p:cNvSpPr/>
              <p:nvPr/>
            </p:nvSpPr>
            <p:spPr>
              <a:xfrm rot="5901079">
                <a:off x="3332080" y="3334317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Трапеция 44">
                <a:extLst>
                  <a:ext uri="{FF2B5EF4-FFF2-40B4-BE49-F238E27FC236}">
                    <a16:creationId xmlns:a16="http://schemas.microsoft.com/office/drawing/2014/main" id="{1F2D9385-DEEB-4E8C-8F5A-C7D14618184F}"/>
                  </a:ext>
                </a:extLst>
              </p:cNvPr>
              <p:cNvSpPr/>
              <p:nvPr/>
            </p:nvSpPr>
            <p:spPr>
              <a:xfrm rot="9061881">
                <a:off x="2827589" y="4046006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Трапеция 45">
                <a:extLst>
                  <a:ext uri="{FF2B5EF4-FFF2-40B4-BE49-F238E27FC236}">
                    <a16:creationId xmlns:a16="http://schemas.microsoft.com/office/drawing/2014/main" id="{6E0FEB3A-26AF-4389-A662-2CB641BE99FD}"/>
                  </a:ext>
                </a:extLst>
              </p:cNvPr>
              <p:cNvSpPr/>
              <p:nvPr/>
            </p:nvSpPr>
            <p:spPr>
              <a:xfrm rot="12657147">
                <a:off x="1940526" y="4110800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Трапеция 46">
                <a:extLst>
                  <a:ext uri="{FF2B5EF4-FFF2-40B4-BE49-F238E27FC236}">
                    <a16:creationId xmlns:a16="http://schemas.microsoft.com/office/drawing/2014/main" id="{B80E37BD-A26E-4391-A1C6-9096B38C9FB1}"/>
                  </a:ext>
                </a:extLst>
              </p:cNvPr>
              <p:cNvSpPr/>
              <p:nvPr/>
            </p:nvSpPr>
            <p:spPr>
              <a:xfrm rot="15544582">
                <a:off x="1355784" y="3417209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Трапеция 47">
                <a:extLst>
                  <a:ext uri="{FF2B5EF4-FFF2-40B4-BE49-F238E27FC236}">
                    <a16:creationId xmlns:a16="http://schemas.microsoft.com/office/drawing/2014/main" id="{21DA0FBF-DEDC-46C1-A406-A7FD02C5B9F6}"/>
                  </a:ext>
                </a:extLst>
              </p:cNvPr>
              <p:cNvSpPr/>
              <p:nvPr/>
            </p:nvSpPr>
            <p:spPr>
              <a:xfrm rot="18368525">
                <a:off x="1556615" y="2570603"/>
                <a:ext cx="381409" cy="238334"/>
              </a:xfrm>
              <a:prstGeom prst="trapezoid">
                <a:avLst>
                  <a:gd name="adj" fmla="val 30329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Круг: прозрачная заливка 30">
                <a:extLst>
                  <a:ext uri="{FF2B5EF4-FFF2-40B4-BE49-F238E27FC236}">
                    <a16:creationId xmlns:a16="http://schemas.microsoft.com/office/drawing/2014/main" id="{13523F30-A54E-4129-ADF4-463C1838E767}"/>
                  </a:ext>
                </a:extLst>
              </p:cNvPr>
              <p:cNvSpPr/>
              <p:nvPr/>
            </p:nvSpPr>
            <p:spPr>
              <a:xfrm>
                <a:off x="1553681" y="2296584"/>
                <a:ext cx="1980000" cy="1994256"/>
              </a:xfrm>
              <a:prstGeom prst="donut">
                <a:avLst>
                  <a:gd name="adj" fmla="val 14134"/>
                </a:avLst>
              </a:prstGeom>
              <a:solidFill>
                <a:srgbClr val="D9E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4039" name="TextBox 44038">
            <a:extLst>
              <a:ext uri="{FF2B5EF4-FFF2-40B4-BE49-F238E27FC236}">
                <a16:creationId xmlns:a16="http://schemas.microsoft.com/office/drawing/2014/main" id="{D7CDFF60-73EF-49A2-BD9F-7E7B110CE077}"/>
              </a:ext>
            </a:extLst>
          </p:cNvPr>
          <p:cNvSpPr txBox="1"/>
          <p:nvPr/>
        </p:nvSpPr>
        <p:spPr>
          <a:xfrm>
            <a:off x="3677566" y="1460556"/>
            <a:ext cx="162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Оптимизация затрат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9B960F-3487-474A-AB7E-66283CA3EF27}"/>
              </a:ext>
            </a:extLst>
          </p:cNvPr>
          <p:cNvSpPr txBox="1"/>
          <p:nvPr/>
        </p:nvSpPr>
        <p:spPr>
          <a:xfrm>
            <a:off x="5730076" y="2287232"/>
            <a:ext cx="162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Улучшение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качества ПО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F0F130-7DCB-4A7A-B859-18BC24930B1F}"/>
              </a:ext>
            </a:extLst>
          </p:cNvPr>
          <p:cNvSpPr txBox="1"/>
          <p:nvPr/>
        </p:nvSpPr>
        <p:spPr>
          <a:xfrm>
            <a:off x="5947913" y="3656112"/>
            <a:ext cx="2373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Повышение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производительности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проектной команды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1AB877-7AC2-4FAC-AA10-FE01DF40E3D9}"/>
              </a:ext>
            </a:extLst>
          </p:cNvPr>
          <p:cNvSpPr txBox="1"/>
          <p:nvPr/>
        </p:nvSpPr>
        <p:spPr>
          <a:xfrm>
            <a:off x="4848234" y="5117655"/>
            <a:ext cx="162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Исключение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человеческого фактора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181163-5105-4859-9F35-8D99A0D6278A}"/>
              </a:ext>
            </a:extLst>
          </p:cNvPr>
          <p:cNvSpPr txBox="1"/>
          <p:nvPr/>
        </p:nvSpPr>
        <p:spPr>
          <a:xfrm>
            <a:off x="2628475" y="5117655"/>
            <a:ext cx="162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Легкая поддержка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тест-кейсов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A41D2B-5E66-4545-8220-93A1ECF404E1}"/>
              </a:ext>
            </a:extLst>
          </p:cNvPr>
          <p:cNvSpPr txBox="1"/>
          <p:nvPr/>
        </p:nvSpPr>
        <p:spPr>
          <a:xfrm>
            <a:off x="830344" y="3656112"/>
            <a:ext cx="20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Обеспечение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оптимального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тестового покрытия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6D81DB-E75D-4687-98FF-511B296D6A83}"/>
              </a:ext>
            </a:extLst>
          </p:cNvPr>
          <p:cNvSpPr txBox="1"/>
          <p:nvPr/>
        </p:nvSpPr>
        <p:spPr>
          <a:xfrm>
            <a:off x="1585410" y="2271818"/>
            <a:ext cx="162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Ускорение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тестирования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96451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5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07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8D7C79-E051-4BD5-A4EB-11CFFD0D09F6}"/>
              </a:ext>
            </a:extLst>
          </p:cNvPr>
          <p:cNvSpPr/>
          <p:nvPr/>
        </p:nvSpPr>
        <p:spPr>
          <a:xfrm>
            <a:off x="5862348" y="992288"/>
            <a:ext cx="2952327" cy="5256584"/>
          </a:xfrm>
          <a:prstGeom prst="rect">
            <a:avLst/>
          </a:prstGeom>
          <a:solidFill>
            <a:srgbClr val="E9EDEC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Пятиугольник 2">
            <a:extLst>
              <a:ext uri="{FF2B5EF4-FFF2-40B4-BE49-F238E27FC236}">
                <a16:creationId xmlns:a16="http://schemas.microsoft.com/office/drawing/2014/main" id="{24BD2AAA-1CE0-4FB8-8ECA-38207D13491D}"/>
              </a:ext>
            </a:extLst>
          </p:cNvPr>
          <p:cNvSpPr/>
          <p:nvPr/>
        </p:nvSpPr>
        <p:spPr>
          <a:xfrm>
            <a:off x="611560" y="1118413"/>
            <a:ext cx="6062471" cy="648000"/>
          </a:xfrm>
          <a:prstGeom prst="homePlate">
            <a:avLst>
              <a:gd name="adj" fmla="val 21979"/>
            </a:avLst>
          </a:prstGeom>
          <a:solidFill>
            <a:srgbClr val="69C49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Улучшенный вариант </a:t>
            </a:r>
            <a:r>
              <a:rPr lang="en-US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PostgreSQL</a:t>
            </a:r>
          </a:p>
        </p:txBody>
      </p:sp>
      <p:sp>
        <p:nvSpPr>
          <p:cNvPr id="9" name="Пятиугольник 29">
            <a:extLst>
              <a:ext uri="{FF2B5EF4-FFF2-40B4-BE49-F238E27FC236}">
                <a16:creationId xmlns:a16="http://schemas.microsoft.com/office/drawing/2014/main" id="{92F7817F-FEDA-4CD8-9916-9C50F4ECCAC6}"/>
              </a:ext>
            </a:extLst>
          </p:cNvPr>
          <p:cNvSpPr/>
          <p:nvPr/>
        </p:nvSpPr>
        <p:spPr>
          <a:xfrm>
            <a:off x="611560" y="1854704"/>
            <a:ext cx="6062471" cy="648000"/>
          </a:xfrm>
          <a:prstGeom prst="homePlate">
            <a:avLst>
              <a:gd name="adj" fmla="val 21979"/>
            </a:avLst>
          </a:prstGeom>
          <a:solidFill>
            <a:srgbClr val="99D48B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Основной продукт российской компании </a:t>
            </a:r>
            <a:b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«</a:t>
            </a:r>
            <a:r>
              <a:rPr lang="ru-RU" sz="14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Постгрес</a:t>
            </a: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+mj-lt"/>
              </a:rPr>
              <a:t> Профессиональный»</a:t>
            </a:r>
          </a:p>
        </p:txBody>
      </p:sp>
      <p:sp>
        <p:nvSpPr>
          <p:cNvPr id="10" name="Пятиугольник 30">
            <a:extLst>
              <a:ext uri="{FF2B5EF4-FFF2-40B4-BE49-F238E27FC236}">
                <a16:creationId xmlns:a16="http://schemas.microsoft.com/office/drawing/2014/main" id="{670491A6-6AC8-48D3-9285-0B908958D5DD}"/>
              </a:ext>
            </a:extLst>
          </p:cNvPr>
          <p:cNvSpPr/>
          <p:nvPr/>
        </p:nvSpPr>
        <p:spPr>
          <a:xfrm>
            <a:off x="611560" y="3294864"/>
            <a:ext cx="6062471" cy="648000"/>
          </a:xfrm>
          <a:prstGeom prst="homePlate">
            <a:avLst>
              <a:gd name="adj" fmla="val 21979"/>
            </a:avLst>
          </a:prstGeom>
          <a:solidFill>
            <a:srgbClr val="FABD86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 eaLnBrk="1" fontAlgn="auto" hangingPunct="1">
              <a:lnSpc>
                <a:spcPct val="110200"/>
              </a:lnSpc>
              <a:spcBef>
                <a:spcPts val="95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Сертифицирована ФСТЭК</a:t>
            </a:r>
            <a:b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(Персональные и конфиденциальные данные )</a:t>
            </a:r>
          </a:p>
        </p:txBody>
      </p:sp>
      <p:sp>
        <p:nvSpPr>
          <p:cNvPr id="11" name="Пятиугольник 31">
            <a:extLst>
              <a:ext uri="{FF2B5EF4-FFF2-40B4-BE49-F238E27FC236}">
                <a16:creationId xmlns:a16="http://schemas.microsoft.com/office/drawing/2014/main" id="{1AC56023-6BF2-4CFD-9485-9D60A6972002}"/>
              </a:ext>
            </a:extLst>
          </p:cNvPr>
          <p:cNvSpPr/>
          <p:nvPr/>
        </p:nvSpPr>
        <p:spPr>
          <a:xfrm>
            <a:off x="611560" y="2574784"/>
            <a:ext cx="6062471" cy="648000"/>
          </a:xfrm>
          <a:prstGeom prst="homePlate">
            <a:avLst>
              <a:gd name="adj" fmla="val 21979"/>
            </a:avLst>
          </a:prstGeom>
          <a:solidFill>
            <a:srgbClr val="F4D175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algn="ctr" eaLnBrk="1" fontAlgn="auto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Входит в Единый реестр отечественного ПО, </a:t>
            </a:r>
            <a:b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утвержденный Минкомсвязи</a:t>
            </a:r>
          </a:p>
        </p:txBody>
      </p:sp>
      <p:pic>
        <p:nvPicPr>
          <p:cNvPr id="12" name="Picture 4" descr="https://soft.1cbit.ru/upload/iblock/d97/d9736fb530fdbdb7f901bd561245f7d7.png">
            <a:extLst>
              <a:ext uri="{FF2B5EF4-FFF2-40B4-BE49-F238E27FC236}">
                <a16:creationId xmlns:a16="http://schemas.microsoft.com/office/drawing/2014/main" id="{890245E9-E775-4317-B254-0D47A3CE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90" y="2144638"/>
            <a:ext cx="1701674" cy="70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5A88E1-F844-49E3-859C-B0E2D0060331}"/>
              </a:ext>
            </a:extLst>
          </p:cNvPr>
          <p:cNvSpPr/>
          <p:nvPr/>
        </p:nvSpPr>
        <p:spPr>
          <a:xfrm>
            <a:off x="611560" y="4217547"/>
            <a:ext cx="49272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+ опережающий доступ к фиксам и улучшениям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патчи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для 1С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+ повышенная производительность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+ улучшенная надежность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+ отказоустойчивость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Выпуски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следуют за выпусками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хотя иногда могут выпускаться чаще.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A79E5A-D745-4F95-9D96-C9729B7FF3D1}"/>
              </a:ext>
            </a:extLst>
          </p:cNvPr>
          <p:cNvSpPr/>
          <p:nvPr/>
        </p:nvSpPr>
        <p:spPr>
          <a:xfrm>
            <a:off x="5970359" y="5087779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Версии СУБД </a:t>
            </a:r>
            <a:r>
              <a:rPr lang="ru-RU" sz="1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54013" lvl="1" indent="-171450">
              <a:buFont typeface="Arial" panose="020B0604020202020204" pitchFamily="34" charset="0"/>
              <a:buChar char="•"/>
            </a:pPr>
            <a:r>
              <a:rPr lang="ru-RU" sz="1100" b="1" dirty="0" err="1"/>
              <a:t>Postgres</a:t>
            </a:r>
            <a:r>
              <a:rPr lang="ru-RU" sz="1100" b="1" dirty="0"/>
              <a:t> </a:t>
            </a:r>
            <a:r>
              <a:rPr lang="ru-RU" sz="1100" b="1" dirty="0" err="1"/>
              <a:t>Pro</a:t>
            </a:r>
            <a:r>
              <a:rPr lang="ru-RU" sz="1100" b="1" dirty="0"/>
              <a:t> </a:t>
            </a:r>
            <a:r>
              <a:rPr lang="ru-RU" sz="1100" b="1" dirty="0" err="1"/>
              <a:t>Standard</a:t>
            </a:r>
            <a:endParaRPr lang="ru-RU" sz="1100" b="1" dirty="0"/>
          </a:p>
          <a:p>
            <a:pPr marL="354013" lvl="1" indent="-171450">
              <a:buFont typeface="Arial" panose="020B0604020202020204" pitchFamily="34" charset="0"/>
              <a:buChar char="•"/>
            </a:pPr>
            <a:r>
              <a:rPr lang="en-US" sz="1100" b="1" dirty="0"/>
              <a:t>Postgres Pro Enterprise</a:t>
            </a:r>
            <a:r>
              <a:rPr lang="en-US" sz="1100" dirty="0"/>
              <a:t>  </a:t>
            </a:r>
            <a:endParaRPr lang="ru-RU" sz="1100" dirty="0"/>
          </a:p>
          <a:p>
            <a:pPr marL="354013" lvl="1" indent="-171450">
              <a:buFont typeface="Arial" panose="020B0604020202020204" pitchFamily="34" charset="0"/>
              <a:buChar char="•"/>
            </a:pPr>
            <a:r>
              <a:rPr lang="de-DE" sz="1100" b="1" dirty="0" err="1"/>
              <a:t>Postgres</a:t>
            </a:r>
            <a:r>
              <a:rPr lang="de-DE" sz="1100" b="1" dirty="0"/>
              <a:t> Pro Enterprise </a:t>
            </a:r>
            <a:r>
              <a:rPr lang="de-DE" sz="1100" b="1" dirty="0" err="1"/>
              <a:t>для</a:t>
            </a:r>
            <a:r>
              <a:rPr lang="de-DE" sz="1100" b="1" dirty="0"/>
              <a:t> 1C </a:t>
            </a:r>
            <a:r>
              <a:rPr lang="ru-RU" sz="1100" dirty="0"/>
              <a:t>  </a:t>
            </a:r>
            <a:br>
              <a:rPr lang="ru-RU" sz="1100" dirty="0"/>
            </a:br>
            <a:r>
              <a:rPr lang="ru-RU" sz="1100" dirty="0"/>
              <a:t>(специализированная версия)</a:t>
            </a:r>
          </a:p>
        </p:txBody>
      </p:sp>
    </p:spTree>
    <p:extLst>
      <p:ext uri="{BB962C8B-B14F-4D97-AF65-F5344CB8AC3E}">
        <p14:creationId xmlns:p14="http://schemas.microsoft.com/office/powerpoint/2010/main" val="3403933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Когда нужно автоматизировать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тестирование ПО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9727F00-75A7-4083-8D80-79DDDC0CE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900648"/>
              </p:ext>
            </p:extLst>
          </p:nvPr>
        </p:nvGraphicFramePr>
        <p:xfrm>
          <a:off x="1583669" y="1412776"/>
          <a:ext cx="6408712" cy="325565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132348">
                  <a:extLst>
                    <a:ext uri="{9D8B030D-6E8A-4147-A177-3AD203B41FA5}">
                      <a16:colId xmlns:a16="http://schemas.microsoft.com/office/drawing/2014/main" val="1488005378"/>
                    </a:ext>
                  </a:extLst>
                </a:gridCol>
                <a:gridCol w="3276364">
                  <a:extLst>
                    <a:ext uri="{9D8B030D-6E8A-4147-A177-3AD203B41FA5}">
                      <a16:colId xmlns:a16="http://schemas.microsoft.com/office/drawing/2014/main" val="1348732258"/>
                    </a:ext>
                  </a:extLst>
                </a:gridCol>
              </a:tblGrid>
              <a:tr h="42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  <a:latin typeface="+mj-lt"/>
                        </a:rPr>
                        <a:t>Автоматизация полезна в следующих случаях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  <a:latin typeface="+mj-lt"/>
                        </a:rPr>
                        <a:t>Автоматизация не будет полезной, если</a:t>
                      </a:r>
                    </a:p>
                  </a:txBody>
                  <a:tcPr marL="14055" marR="14055" marT="14055" marB="140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63060"/>
                  </a:ext>
                </a:extLst>
              </a:tr>
              <a:tr h="656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Ваша первоочередная задача – сэкономить время проектной команды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Для выполнения тестирования нужен человеческий интеллект и интуиция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68695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Тесты должны выполняться для каждого релиза ПО</a:t>
                      </a:r>
                      <a:endParaRPr lang="ru-RU" sz="1200" u="none" strike="noStrike" dirty="0">
                        <a:effectLst/>
                        <a:latin typeface="+mj-lt"/>
                      </a:endParaRP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Процесс тестирования ограничен интуитивными или исследовательскими проверками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F3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77188"/>
                  </a:ext>
                </a:extLst>
              </a:tr>
              <a:tr h="72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Ваш проект длительный или комплексный (состоит из различных итераций)</a:t>
                      </a:r>
                      <a:endParaRPr lang="ru-RU" sz="1200" u="none" strike="noStrike" dirty="0">
                        <a:effectLst/>
                        <a:latin typeface="+mj-lt"/>
                      </a:endParaRP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Требования, относящиеся к существующей функциональности, часто изменяются 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(от релиза к релизу)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4550"/>
                  </a:ext>
                </a:extLst>
              </a:tr>
              <a:tr h="807381">
                <a:tc>
                  <a:txBody>
                    <a:bodyPr/>
                    <a:lstStyle/>
                    <a:p>
                      <a:pPr marL="88900" indent="0" algn="l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выполнение тест-кейсов вручную тратится много времени и ресурсов</a:t>
                      </a:r>
                      <a:endParaRPr lang="ru-RU" sz="1200" u="none" strike="noStrike" dirty="0">
                        <a:effectLst/>
                        <a:latin typeface="+mj-lt"/>
                      </a:endParaRP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Нужно провести тестирование только единожды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937957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5CA4D6-0578-4126-8DDC-BCEC32E1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248451"/>
            <a:ext cx="4114799" cy="23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29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Какие аспекты следует учесть при переходе </a:t>
            </a:r>
            <a:b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 автоматизированному тестированию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683568" y="1055344"/>
            <a:ext cx="8172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Автоматизация не сокращает этап подготовки к тестированию, а, наоборот, увеличивает его 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Тест должен быть описан как ручной тест-кейс и как автоматизированные тестовые скрипты.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Однако, как только будет подготовлена первая стабильная версия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автотестов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, преимущества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автотестирования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станут очевидны: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автотесты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могут прогоняться ночью, а на следующий день анализироваться лог и выполняться ручное тестирование функционала, проверка которого по ряду причин не автоматизировалась.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Ограничение по срокам 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Автоматизация тестирования требует значительных временных затрат и имеет смысл только в том случае, </a:t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если проект как минимум среднесрочный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Желание сэкономить на квалифицированных кадрах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Работа специалиста по средствам автоматизации тестирования обходится дороже, чем труд обычного тестировщика. Требуется понимание как методологии предметной области, так и методологии тестирования ПО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Преднамеренное или непреднамеренное усложнение тестового решения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большого количества зависимостей, применение без ограничений всех паттерны проектирования, которые только можно применить приводит созданию большого количества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автотестов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и необходимости поддержания их в актуальном состоянии при каждом изменении конфигурации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Ожидание мгновенного эффекта от внедрения 1С:СППР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Затраты на автоматизацию окупаются за длительный период времени, что не позволяет полностью отказаться от тестирования вручную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Автоматизированные проверки уменьшают количество тестов, которые должны быть выполнены вручную, но не исключают их</a:t>
            </a:r>
          </a:p>
          <a:p>
            <a:pPr marL="533400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некоторых случаях автоматизация применяться не может. Например: тестирование эргономики интерфейса, удобства использования, интуитивное тестирование (изменяя условия «на ходу»)</a:t>
            </a:r>
          </a:p>
        </p:txBody>
      </p:sp>
    </p:spTree>
    <p:extLst>
      <p:ext uri="{BB962C8B-B14F-4D97-AF65-F5344CB8AC3E}">
        <p14:creationId xmlns:p14="http://schemas.microsoft.com/office/powerpoint/2010/main" val="232769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Методологическая подготовка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960578" y="1278627"/>
            <a:ext cx="735583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1" indent="-357188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перечня автоматизируемых процессов</a:t>
            </a:r>
          </a:p>
          <a:p>
            <a:pPr marL="712788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Актуализация моделей бизнес-процессов</a:t>
            </a:r>
          </a:p>
          <a:p>
            <a:pPr marL="712788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Регистрация списка бизнес-процессов и бизнес-функций в 1С: СППР</a:t>
            </a:r>
          </a:p>
          <a:p>
            <a:pPr marL="357188" indent="-357188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Построение логической модели системы</a:t>
            </a:r>
          </a:p>
          <a:p>
            <a:pPr marL="715963" indent="-17462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Процессы и функции декомпозируются до уровня метаданных и алгоритмов</a:t>
            </a:r>
          </a:p>
          <a:p>
            <a:pPr marL="715963" lvl="1" indent="-17462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Загрузка метаданных непосредственно из конфигурации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357188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тест-кейсов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покрытия функциональных требований тестами</a:t>
            </a:r>
          </a:p>
          <a:p>
            <a:pPr marL="715963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Определение операций, подлежащих автоматическому тестированию, их </a:t>
            </a:r>
            <a:r>
              <a:rPr 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приоритизация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Ручное описание сценариев тестирования</a:t>
            </a:r>
          </a:p>
          <a:p>
            <a:pPr marL="715963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Детальное описание алгоритмов на языке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 форм отчетности для вывода результатов тестирования</a:t>
            </a:r>
          </a:p>
          <a:p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Выноска: стрелка вправо 2">
            <a:extLst>
              <a:ext uri="{FF2B5EF4-FFF2-40B4-BE49-F238E27FC236}">
                <a16:creationId xmlns:a16="http://schemas.microsoft.com/office/drawing/2014/main" id="{6B49E687-5F04-4E03-A033-A7E1EF2C5316}"/>
              </a:ext>
            </a:extLst>
          </p:cNvPr>
          <p:cNvSpPr/>
          <p:nvPr/>
        </p:nvSpPr>
        <p:spPr>
          <a:xfrm>
            <a:off x="648544" y="4941168"/>
            <a:ext cx="2016224" cy="864096"/>
          </a:xfrm>
          <a:prstGeom prst="rightArrowCallout">
            <a:avLst>
              <a:gd name="adj1" fmla="val 19619"/>
              <a:gd name="adj2" fmla="val 25000"/>
              <a:gd name="adj3" fmla="val 34865"/>
              <a:gd name="adj4" fmla="val 73399"/>
            </a:avLst>
          </a:prstGeom>
          <a:solidFill>
            <a:srgbClr val="B2D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Модель БП (документ)</a:t>
            </a:r>
          </a:p>
        </p:txBody>
      </p:sp>
      <p:sp>
        <p:nvSpPr>
          <p:cNvPr id="6" name="Выноска: стрелка вправо 5">
            <a:extLst>
              <a:ext uri="{FF2B5EF4-FFF2-40B4-BE49-F238E27FC236}">
                <a16:creationId xmlns:a16="http://schemas.microsoft.com/office/drawing/2014/main" id="{6DFD4E6F-7AB3-4563-BD97-766C15D020EF}"/>
              </a:ext>
            </a:extLst>
          </p:cNvPr>
          <p:cNvSpPr/>
          <p:nvPr/>
        </p:nvSpPr>
        <p:spPr>
          <a:xfrm>
            <a:off x="2712773" y="4941168"/>
            <a:ext cx="2016224" cy="864096"/>
          </a:xfrm>
          <a:prstGeom prst="rightArrowCallout">
            <a:avLst>
              <a:gd name="adj1" fmla="val 19619"/>
              <a:gd name="adj2" fmla="val 25000"/>
              <a:gd name="adj3" fmla="val 34865"/>
              <a:gd name="adj4" fmla="val 73399"/>
            </a:avLst>
          </a:prstGeom>
          <a:solidFill>
            <a:srgbClr val="EEEB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Логическая модель системы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(1С:СППР)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7848214B-A00E-4FBD-A1A0-F59B0E105A9A}"/>
              </a:ext>
            </a:extLst>
          </p:cNvPr>
          <p:cNvSpPr/>
          <p:nvPr/>
        </p:nvSpPr>
        <p:spPr>
          <a:xfrm>
            <a:off x="4777002" y="4941168"/>
            <a:ext cx="2016224" cy="864096"/>
          </a:xfrm>
          <a:prstGeom prst="rightArrowCallout">
            <a:avLst>
              <a:gd name="adj1" fmla="val 19619"/>
              <a:gd name="adj2" fmla="val 25000"/>
              <a:gd name="adj3" fmla="val 34865"/>
              <a:gd name="adj4" fmla="val 73399"/>
            </a:avLst>
          </a:prstGeom>
          <a:solidFill>
            <a:srgbClr val="FFE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Тест-кейс (документ)</a:t>
            </a:r>
          </a:p>
        </p:txBody>
      </p:sp>
      <p:sp>
        <p:nvSpPr>
          <p:cNvPr id="8" name="Выноска: стрелка вправо 7">
            <a:extLst>
              <a:ext uri="{FF2B5EF4-FFF2-40B4-BE49-F238E27FC236}">
                <a16:creationId xmlns:a16="http://schemas.microsoft.com/office/drawing/2014/main" id="{3C3431AC-4610-44BC-8013-6F2562AB93AF}"/>
              </a:ext>
            </a:extLst>
          </p:cNvPr>
          <p:cNvSpPr/>
          <p:nvPr/>
        </p:nvSpPr>
        <p:spPr>
          <a:xfrm>
            <a:off x="6841232" y="4941168"/>
            <a:ext cx="2016224" cy="864096"/>
          </a:xfrm>
          <a:prstGeom prst="rightArrowCallout">
            <a:avLst>
              <a:gd name="adj1" fmla="val 19619"/>
              <a:gd name="adj2" fmla="val 25000"/>
              <a:gd name="adj3" fmla="val 34865"/>
              <a:gd name="adj4" fmla="val 73399"/>
            </a:avLst>
          </a:prstGeom>
          <a:solidFill>
            <a:srgbClr val="E48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+mj-lt"/>
              </a:rPr>
              <a:t>Автотест</a:t>
            </a: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(1С:СППР)</a:t>
            </a:r>
          </a:p>
        </p:txBody>
      </p:sp>
    </p:spTree>
    <p:extLst>
      <p:ext uri="{BB962C8B-B14F-4D97-AF65-F5344CB8AC3E}">
        <p14:creationId xmlns:p14="http://schemas.microsoft.com/office/powerpoint/2010/main" val="2090487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Распределение ролей при автоматизации тестирования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971600" y="1412776"/>
            <a:ext cx="76328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Новый функционал описывается </a:t>
            </a:r>
            <a:r>
              <a:rPr lang="ru-RU" sz="1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Проектировщиками</a:t>
            </a: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(менеджерами, аналитиками) в виде пошагового описания бизнес-функции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Функциональные </a:t>
            </a:r>
            <a:r>
              <a:rPr lang="ru-RU" sz="1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Тестировщики</a:t>
            </a: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заняты написанием качественных с точки зрения тестирования кейсов на языке </a:t>
            </a:r>
            <a:r>
              <a:rPr lang="ru-RU" sz="14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автоматизируют их, сами выявляют ошибки в системе и ставят задачу разработчику для устранения ошибок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Разработчики</a:t>
            </a:r>
            <a:r>
              <a:rPr lang="ru-RU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заняты только автоматизацией  новой функциональности и сопутствующей автоматизации работой, а не написанием кейсов, как это часто бывает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4D40C8A-C0D8-4613-B6D3-C3A2AD1AFE1D}"/>
              </a:ext>
            </a:extLst>
          </p:cNvPr>
          <p:cNvGrpSpPr/>
          <p:nvPr/>
        </p:nvGrpSpPr>
        <p:grpSpPr>
          <a:xfrm>
            <a:off x="1907704" y="3578509"/>
            <a:ext cx="5131469" cy="2804654"/>
            <a:chOff x="1835696" y="3573016"/>
            <a:chExt cx="5131469" cy="2804654"/>
          </a:xfrm>
        </p:grpSpPr>
        <p:pic>
          <p:nvPicPr>
            <p:cNvPr id="38914" name="Picture 2" descr="http://content.screencast.com/users/comol/folders/Snagit/media/2b3da332-459a-4251-8b54-d1919919a851/04.25.2014-01.28.png">
              <a:extLst>
                <a:ext uri="{FF2B5EF4-FFF2-40B4-BE49-F238E27FC236}">
                  <a16:creationId xmlns:a16="http://schemas.microsoft.com/office/drawing/2014/main" id="{425BC6E7-07F2-4595-AEA3-8D759B1703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"/>
            <a:stretch/>
          </p:blipFill>
          <p:spPr bwMode="auto">
            <a:xfrm>
              <a:off x="1835696" y="3573016"/>
              <a:ext cx="5131469" cy="2804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A76F538A-3DE6-4729-8B62-7FF22DBD179F}"/>
                </a:ext>
              </a:extLst>
            </p:cNvPr>
            <p:cNvCxnSpPr/>
            <p:nvPr/>
          </p:nvCxnSpPr>
          <p:spPr>
            <a:xfrm>
              <a:off x="1907704" y="3573016"/>
              <a:ext cx="36004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023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Варианты автоматического тестирования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6F536C-139F-4AE0-A1FE-D20429DBB785}"/>
              </a:ext>
            </a:extLst>
          </p:cNvPr>
          <p:cNvSpPr/>
          <p:nvPr/>
        </p:nvSpPr>
        <p:spPr>
          <a:xfrm>
            <a:off x="1907704" y="1635552"/>
            <a:ext cx="3096344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правильно с точки зрения методологии: связь сценариев тестирования с бизнес-процессами, метаданными, ошибками, ответственными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Удобство просмотра отчетов о результатах тестирования</a:t>
            </a:r>
            <a:endParaRPr lang="ru-RU" sz="1100" dirty="0">
              <a:solidFill>
                <a:srgbClr val="2727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332E17-3EFD-4647-B4AF-9635AA335172}"/>
              </a:ext>
            </a:extLst>
          </p:cNvPr>
          <p:cNvSpPr/>
          <p:nvPr/>
        </p:nvSpPr>
        <p:spPr>
          <a:xfrm>
            <a:off x="1907704" y="1004267"/>
            <a:ext cx="5916969" cy="375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1С:СППР + 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Vanessa Automation</a:t>
            </a:r>
            <a:endParaRPr lang="ru-RU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9E601AB-DCC3-49F7-8A5C-153B103E096D}"/>
              </a:ext>
            </a:extLst>
          </p:cNvPr>
          <p:cNvCxnSpPr>
            <a:cxnSpLocks/>
          </p:cNvCxnSpPr>
          <p:nvPr/>
        </p:nvCxnSpPr>
        <p:spPr>
          <a:xfrm>
            <a:off x="611560" y="1046556"/>
            <a:ext cx="7920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8E7B12E-8395-49AF-A22C-4CADAE45D705}"/>
              </a:ext>
            </a:extLst>
          </p:cNvPr>
          <p:cNvGrpSpPr/>
          <p:nvPr/>
        </p:nvGrpSpPr>
        <p:grpSpPr>
          <a:xfrm>
            <a:off x="683688" y="908720"/>
            <a:ext cx="1080000" cy="1151041"/>
            <a:chOff x="1398741" y="1053703"/>
            <a:chExt cx="1080000" cy="1151041"/>
          </a:xfrm>
        </p:grpSpPr>
        <p:sp>
          <p:nvSpPr>
            <p:cNvPr id="28" name="Ромб 27">
              <a:extLst>
                <a:ext uri="{FF2B5EF4-FFF2-40B4-BE49-F238E27FC236}">
                  <a16:creationId xmlns:a16="http://schemas.microsoft.com/office/drawing/2014/main" id="{FA876EDF-2AC9-4480-8BC5-20955F916B94}"/>
                </a:ext>
              </a:extLst>
            </p:cNvPr>
            <p:cNvSpPr/>
            <p:nvPr/>
          </p:nvSpPr>
          <p:spPr>
            <a:xfrm>
              <a:off x="1398741" y="1124744"/>
              <a:ext cx="1080000" cy="1080000"/>
            </a:xfrm>
            <a:prstGeom prst="diamond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86F1EF7-A063-40B9-9167-2B8837CA6F98}"/>
                </a:ext>
              </a:extLst>
            </p:cNvPr>
            <p:cNvSpPr/>
            <p:nvPr/>
          </p:nvSpPr>
          <p:spPr>
            <a:xfrm>
              <a:off x="1775631" y="1053703"/>
              <a:ext cx="360040" cy="36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023DC88A-BBCF-4BA2-9CA8-A8134CFF1864}"/>
                </a:ext>
              </a:extLst>
            </p:cNvPr>
            <p:cNvSpPr txBox="1"/>
            <p:nvPr/>
          </p:nvSpPr>
          <p:spPr>
            <a:xfrm>
              <a:off x="1763932" y="107981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134BA89-5E53-4BDE-AB5C-B9D5A0903C9C}"/>
              </a:ext>
            </a:extLst>
          </p:cNvPr>
          <p:cNvCxnSpPr/>
          <p:nvPr/>
        </p:nvCxnSpPr>
        <p:spPr>
          <a:xfrm>
            <a:off x="611560" y="2887564"/>
            <a:ext cx="7920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1DE7C79-C03F-459C-A7FA-88CD43BD9B21}"/>
              </a:ext>
            </a:extLst>
          </p:cNvPr>
          <p:cNvGrpSpPr/>
          <p:nvPr/>
        </p:nvGrpSpPr>
        <p:grpSpPr>
          <a:xfrm>
            <a:off x="683568" y="2743548"/>
            <a:ext cx="1080000" cy="1151041"/>
            <a:chOff x="1398741" y="1053703"/>
            <a:chExt cx="1080000" cy="1151041"/>
          </a:xfrm>
        </p:grpSpPr>
        <p:sp>
          <p:nvSpPr>
            <p:cNvPr id="24" name="Ромб 23">
              <a:extLst>
                <a:ext uri="{FF2B5EF4-FFF2-40B4-BE49-F238E27FC236}">
                  <a16:creationId xmlns:a16="http://schemas.microsoft.com/office/drawing/2014/main" id="{2E04F058-89EA-499A-9EFD-C0FA380A44CB}"/>
                </a:ext>
              </a:extLst>
            </p:cNvPr>
            <p:cNvSpPr/>
            <p:nvPr/>
          </p:nvSpPr>
          <p:spPr>
            <a:xfrm>
              <a:off x="1398741" y="1124744"/>
              <a:ext cx="1080000" cy="1080000"/>
            </a:xfrm>
            <a:prstGeom prst="diamond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E6D3D8F-BB43-4819-BB83-6BBDFA537BDD}"/>
                </a:ext>
              </a:extLst>
            </p:cNvPr>
            <p:cNvSpPr/>
            <p:nvPr/>
          </p:nvSpPr>
          <p:spPr>
            <a:xfrm>
              <a:off x="1775631" y="1053703"/>
              <a:ext cx="360040" cy="36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BB565EAD-C324-47F7-A09D-3BC02846D47D}"/>
                </a:ext>
              </a:extLst>
            </p:cNvPr>
            <p:cNvSpPr txBox="1"/>
            <p:nvPr/>
          </p:nvSpPr>
          <p:spPr>
            <a:xfrm>
              <a:off x="1763932" y="107981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E33D712-E5CB-4EF2-AA3D-10018B509330}"/>
              </a:ext>
            </a:extLst>
          </p:cNvPr>
          <p:cNvCxnSpPr/>
          <p:nvPr/>
        </p:nvCxnSpPr>
        <p:spPr>
          <a:xfrm>
            <a:off x="611560" y="4728572"/>
            <a:ext cx="79200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1F541A0-0CCA-40C8-82EC-64C4595B6B5F}"/>
              </a:ext>
            </a:extLst>
          </p:cNvPr>
          <p:cNvGrpSpPr/>
          <p:nvPr/>
        </p:nvGrpSpPr>
        <p:grpSpPr>
          <a:xfrm>
            <a:off x="683568" y="4590736"/>
            <a:ext cx="1080000" cy="1151041"/>
            <a:chOff x="1398741" y="1053703"/>
            <a:chExt cx="1080000" cy="1151041"/>
          </a:xfrm>
        </p:grpSpPr>
        <p:sp>
          <p:nvSpPr>
            <p:cNvPr id="21" name="Ромб 20">
              <a:extLst>
                <a:ext uri="{FF2B5EF4-FFF2-40B4-BE49-F238E27FC236}">
                  <a16:creationId xmlns:a16="http://schemas.microsoft.com/office/drawing/2014/main" id="{2414A881-ED8A-4558-9C89-110A0F4AE564}"/>
                </a:ext>
              </a:extLst>
            </p:cNvPr>
            <p:cNvSpPr/>
            <p:nvPr/>
          </p:nvSpPr>
          <p:spPr>
            <a:xfrm>
              <a:off x="1398741" y="1124744"/>
              <a:ext cx="1080000" cy="1080000"/>
            </a:xfrm>
            <a:prstGeom prst="diamond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04CCA48-85F5-4F88-A940-43563747BE1E}"/>
                </a:ext>
              </a:extLst>
            </p:cNvPr>
            <p:cNvSpPr/>
            <p:nvPr/>
          </p:nvSpPr>
          <p:spPr>
            <a:xfrm>
              <a:off x="1775631" y="1053703"/>
              <a:ext cx="360040" cy="36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4295F66B-1CBE-43D9-B70A-ED08606DFAAF}"/>
                </a:ext>
              </a:extLst>
            </p:cNvPr>
            <p:cNvSpPr txBox="1"/>
            <p:nvPr/>
          </p:nvSpPr>
          <p:spPr>
            <a:xfrm>
              <a:off x="1763932" y="107981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sz="1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C7EB92A-58DD-46CD-BDDA-D45DC211DFC9}"/>
              </a:ext>
            </a:extLst>
          </p:cNvPr>
          <p:cNvSpPr/>
          <p:nvPr/>
        </p:nvSpPr>
        <p:spPr>
          <a:xfrm>
            <a:off x="1907704" y="1391168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/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Плюсы: 			             Минусы: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1D3E57E-34D7-41CA-8F2A-2AD1985D1917}"/>
              </a:ext>
            </a:extLst>
          </p:cNvPr>
          <p:cNvSpPr/>
          <p:nvPr/>
        </p:nvSpPr>
        <p:spPr>
          <a:xfrm>
            <a:off x="5220432" y="1635552"/>
            <a:ext cx="3240000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трудоемко внедрение на этапе эксплуатации системы за счет необходимости создания логической модели и ее связи с метаданными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Требуется участие разработчика для </a:t>
            </a:r>
            <a:r>
              <a:rPr lang="ru-RU" sz="1100" dirty="0" err="1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ревью</a:t>
            </a: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кода теста, подготовленного консультантов (особенно для сложных форм)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B540730-7502-4DD9-99CD-E3AD95D86C86}"/>
              </a:ext>
            </a:extLst>
          </p:cNvPr>
          <p:cNvSpPr/>
          <p:nvPr/>
        </p:nvSpPr>
        <p:spPr>
          <a:xfrm>
            <a:off x="1907704" y="2843288"/>
            <a:ext cx="5916969" cy="8695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Vanessa Automation</a:t>
            </a: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/ADD </a:t>
            </a:r>
            <a: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(может быть встроена в конфигурацию 1С системы)</a:t>
            </a:r>
          </a:p>
          <a:p>
            <a:pPr marL="0" lvl="1">
              <a:lnSpc>
                <a:spcPct val="107000"/>
              </a:lnSpc>
              <a:spcAft>
                <a:spcPts val="0"/>
              </a:spcAft>
            </a:pPr>
            <a:endParaRPr lang="ru-RU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51AC0BE-E7AF-4634-9FA5-E836B980E54D}"/>
              </a:ext>
            </a:extLst>
          </p:cNvPr>
          <p:cNvSpPr/>
          <p:nvPr/>
        </p:nvSpPr>
        <p:spPr>
          <a:xfrm>
            <a:off x="1907704" y="4692601"/>
            <a:ext cx="5916969" cy="6719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контроля версий (</a:t>
            </a:r>
            <a:r>
              <a:rPr lang="ru-RU" sz="18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</a:t>
            </a:r>
            <a:b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автозапуск </a:t>
            </a:r>
            <a:r>
              <a:rPr lang="ru-RU" sz="18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Vanessa</a:t>
            </a: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Automation</a:t>
            </a:r>
            <a:endParaRPr lang="ru-RU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CC0D16E-3F25-4C68-9BE0-0E4C34A599EE}"/>
              </a:ext>
            </a:extLst>
          </p:cNvPr>
          <p:cNvSpPr/>
          <p:nvPr/>
        </p:nvSpPr>
        <p:spPr>
          <a:xfrm>
            <a:off x="1907704" y="3714417"/>
            <a:ext cx="3096344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Проще внедрять, т.к нет связи с функциональными требованиями и метаданными тестируемой системы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96E1CDE-B3EB-4AAB-89A5-A31037E81082}"/>
              </a:ext>
            </a:extLst>
          </p:cNvPr>
          <p:cNvSpPr/>
          <p:nvPr/>
        </p:nvSpPr>
        <p:spPr>
          <a:xfrm>
            <a:off x="1907704" y="3470033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/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Плюсы: 			              Минусы: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6CF53B4-DCB0-4BFF-87D2-36F4DCD72F38}"/>
              </a:ext>
            </a:extLst>
          </p:cNvPr>
          <p:cNvSpPr/>
          <p:nvPr/>
        </p:nvSpPr>
        <p:spPr>
          <a:xfrm>
            <a:off x="5220432" y="3714417"/>
            <a:ext cx="3240000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Сложнее отслеживать актуальность тестов при изменении требований к функционалу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Требуется участие разработчика для </a:t>
            </a:r>
            <a:r>
              <a:rPr lang="ru-RU" sz="1100" dirty="0" err="1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ревью</a:t>
            </a: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кода теста, подготовленного консультантов (особенно для сложных форм)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79A0916-97DF-4E60-AC71-4EDF115C64F6}"/>
              </a:ext>
            </a:extLst>
          </p:cNvPr>
          <p:cNvSpPr/>
          <p:nvPr/>
        </p:nvSpPr>
        <p:spPr>
          <a:xfrm>
            <a:off x="1907704" y="5545592"/>
            <a:ext cx="338437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значительно уменьшает количество ошибок и недоделок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использования ветвления и выпуска релиз из комбинации удачных веток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автоматического запуска тестов при внесении изменений каждого изменения в код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4D348CF-F357-47AF-9BD8-AD2684F49AD9}"/>
              </a:ext>
            </a:extLst>
          </p:cNvPr>
          <p:cNvSpPr/>
          <p:nvPr/>
        </p:nvSpPr>
        <p:spPr>
          <a:xfrm>
            <a:off x="1907704" y="5301208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/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Плюсы: 			             Минусы: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F536AEF-E9B9-4D0D-88A5-C9597A67E1CB}"/>
              </a:ext>
            </a:extLst>
          </p:cNvPr>
          <p:cNvSpPr/>
          <p:nvPr/>
        </p:nvSpPr>
        <p:spPr>
          <a:xfrm>
            <a:off x="5221232" y="5553346"/>
            <a:ext cx="3240000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Сложность внедрения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107778F-3C4B-4711-802D-EE7B1A7ED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1" y="3094169"/>
            <a:ext cx="602514" cy="6025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2660D78-CE8E-4CA1-AE25-032AA228E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0" y="4999511"/>
            <a:ext cx="560724" cy="53314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85E285A-4FE6-4C01-A4D3-6961EE354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049" b="-4238"/>
          <a:stretch/>
        </p:blipFill>
        <p:spPr>
          <a:xfrm>
            <a:off x="865743" y="1352975"/>
            <a:ext cx="753930" cy="205862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785220F-784B-4CA9-841E-C3B5E30EB8CC}"/>
              </a:ext>
            </a:extLst>
          </p:cNvPr>
          <p:cNvSpPr/>
          <p:nvPr/>
        </p:nvSpPr>
        <p:spPr>
          <a:xfrm>
            <a:off x="1200180" y="1313831"/>
            <a:ext cx="69107" cy="8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2F0A4D-234F-4121-ACDF-4C97FC219ED9}"/>
              </a:ext>
            </a:extLst>
          </p:cNvPr>
          <p:cNvSpPr txBox="1"/>
          <p:nvPr/>
        </p:nvSpPr>
        <p:spPr>
          <a:xfrm>
            <a:off x="1094264" y="1268760"/>
            <a:ext cx="707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b="1" dirty="0">
                <a:solidFill>
                  <a:srgbClr val="E31E24"/>
                </a:solidFill>
              </a:rPr>
              <a:t>СППР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5FBD16-31D8-44C6-B21C-2760012651FE}"/>
              </a:ext>
            </a:extLst>
          </p:cNvPr>
          <p:cNvSpPr txBox="1"/>
          <p:nvPr/>
        </p:nvSpPr>
        <p:spPr>
          <a:xfrm>
            <a:off x="988790" y="1501449"/>
            <a:ext cx="4697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" b="1" dirty="0">
                <a:solidFill>
                  <a:srgbClr val="E31E24"/>
                </a:solidFill>
              </a:rPr>
              <a:t>+</a:t>
            </a:r>
          </a:p>
          <a:p>
            <a:pPr algn="ctr"/>
            <a:r>
              <a:rPr lang="en-US" sz="1150" b="1" dirty="0">
                <a:solidFill>
                  <a:srgbClr val="E31E24"/>
                </a:solidFill>
              </a:rPr>
              <a:t>VA</a:t>
            </a:r>
            <a:endParaRPr lang="ru-RU" sz="1150" b="1" dirty="0">
              <a:solidFill>
                <a:srgbClr val="E31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07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2E08F728-0E04-4318-BDCC-1CE416AFACCD}"/>
              </a:ext>
            </a:extLst>
          </p:cNvPr>
          <p:cNvSpPr txBox="1"/>
          <p:nvPr/>
        </p:nvSpPr>
        <p:spPr>
          <a:xfrm>
            <a:off x="899592" y="1700808"/>
            <a:ext cx="4563877" cy="4608512"/>
          </a:xfrm>
          <a:prstGeom prst="rect">
            <a:avLst/>
          </a:prstGeom>
          <a:solidFill>
            <a:srgbClr val="FCFAED"/>
          </a:solidFill>
          <a:ln w="25400">
            <a:solidFill>
              <a:srgbClr val="FFC508"/>
            </a:solidFill>
          </a:ln>
        </p:spPr>
        <p:txBody>
          <a:bodyPr vert="horz" wrap="square" lIns="0" tIns="13335" rIns="0" bIns="0" rtlCol="0" anchor="ctr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Как мы используем 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без 1С:СППР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971600" y="1851323"/>
            <a:ext cx="426566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) поставляется как один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epf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файл, который включает в себя все библиотеки, плагины, пакеты локализации, модули сборки видео и т.д. </a:t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Можно открывать как внешнюю обработку или включить в конфигурацию 1С системы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Чтобы получить готовый сценарий «из воздуха» достаточно в менеджере тестирования включить запись действий пользователя и в клиенте тестирования воспроизвести действия пользователя, например функциональности, которую нужно доработать или ошибки, которую нужно исправить. 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Шаги (например, проверяющие результат действий пользователя) можно добавить в сценарий из библиотеки стандартных шагов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Gherkin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, входящей в поставку 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Возможны создание и публикация собственных шагов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Есть возможность автозапуска тестов с помощью специальных утилит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Выгрузка отчетов с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результатами выполнения сценариев в форматах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ALLURE,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jUnit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cucumber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указанный каталог на сервере. Предусмотрен инструмент просмотра отчетов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AE147-8B52-49D5-8223-CEF958445754}"/>
              </a:ext>
            </a:extLst>
          </p:cNvPr>
          <p:cNvSpPr txBox="1"/>
          <p:nvPr/>
        </p:nvSpPr>
        <p:spPr>
          <a:xfrm>
            <a:off x="3453182" y="945018"/>
            <a:ext cx="554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6450" indent="-806450"/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Подход: нет связи с методологией. </a:t>
            </a:r>
            <a:b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Автоматизируется только нажимание кнопок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B7B6CE-D18C-4D07-B06F-7727DA68994D}"/>
              </a:ext>
            </a:extLst>
          </p:cNvPr>
          <p:cNvSpPr/>
          <p:nvPr/>
        </p:nvSpPr>
        <p:spPr>
          <a:xfrm>
            <a:off x="5560342" y="1700808"/>
            <a:ext cx="3243264" cy="4608512"/>
          </a:xfrm>
          <a:prstGeom prst="rect">
            <a:avLst/>
          </a:prstGeom>
          <a:solidFill>
            <a:srgbClr val="F4DB94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800"/>
              </a:spcBef>
            </a:pPr>
            <a:endParaRPr lang="ru-RU" sz="500" b="1" spc="-5" dirty="0">
              <a:solidFill>
                <a:srgbClr val="636363"/>
              </a:solidFill>
              <a:latin typeface="Arial"/>
              <a:cs typeface="Arial"/>
            </a:endParaRPr>
          </a:p>
          <a:p>
            <a:pPr lvl="1" indent="-368300">
              <a:spcBef>
                <a:spcPts val="600"/>
              </a:spcBef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ЭТО РАБОТАЕТ: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2A7B969-909B-46D9-B46F-D41B80350276}"/>
              </a:ext>
            </a:extLst>
          </p:cNvPr>
          <p:cNvSpPr txBox="1"/>
          <p:nvPr/>
        </p:nvSpPr>
        <p:spPr>
          <a:xfrm>
            <a:off x="5796136" y="2128220"/>
            <a:ext cx="2808312" cy="3782278"/>
          </a:xfrm>
          <a:prstGeom prst="rect">
            <a:avLst/>
          </a:prstGeom>
          <a:noFill/>
        </p:spPr>
        <p:txBody>
          <a:bodyPr vert="horz" wrap="square" lIns="0" tIns="13335" rIns="0" bIns="0" rtlCol="0" anchor="ctr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Аналитик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описывает шаги сценария и пишет сквозной,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верхнеуровневый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сценарий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формирует заготовку теста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Разработчик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детализирует этот сценарий в том числе с помощью экспортных сценариев (уточняет необходимые шаги с привязкой к реализованному функционалу системы)</a:t>
            </a: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Тестировщик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проверяет сценарий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и формирует его варианты (например, с учетом ролевой модели), чтобы под «другим углом» проверить функциональность</a:t>
            </a:r>
          </a:p>
          <a:p>
            <a:pPr indent="-171450">
              <a:lnSpc>
                <a:spcPct val="100000"/>
              </a:lnSpc>
              <a:tabLst>
                <a:tab pos="358775" algn="l"/>
              </a:tabLst>
            </a:pP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586599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5D5D6751-3054-432D-B989-934C19012B36}"/>
              </a:ext>
            </a:extLst>
          </p:cNvPr>
          <p:cNvSpPr txBox="1"/>
          <p:nvPr/>
        </p:nvSpPr>
        <p:spPr>
          <a:xfrm>
            <a:off x="1054705" y="1910259"/>
            <a:ext cx="7152269" cy="2373052"/>
          </a:xfrm>
          <a:prstGeom prst="rect">
            <a:avLst/>
          </a:prstGeom>
          <a:solidFill>
            <a:srgbClr val="FCFAED"/>
          </a:solidFill>
          <a:ln w="25400">
            <a:solidFill>
              <a:srgbClr val="FFC508"/>
            </a:solidFill>
          </a:ln>
        </p:spPr>
        <p:txBody>
          <a:bodyPr vert="horz" wrap="square" lIns="0" tIns="13335" rIns="0" bIns="0" rtlCol="0" anchor="ctr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Как мы управляем версиями и тестированием </a:t>
            </a:r>
            <a:b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(GIT+1C+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Vanessa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1103259" y="1954120"/>
            <a:ext cx="698385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конфигурации 1С системы ведется в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EDT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, в качестве хранилища версий используется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(распределённая система управления версиями файлов, является свободным ПО)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Тесты и настройки тестирования также хранятся в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: (вся история тестов, их версии)</a:t>
            </a: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Ветвление разработки: тесты для особых случаев</a:t>
            </a: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Разворачивается отдельный сервер тестирования, на котором выполняются подготовительные мероприятия для тестирования (формирование файла поставки, восстановление эталонной базы) и запускаются тесты</a:t>
            </a: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Каждое изменение в хранилище автоматически запускает полную проверку по всем тестам</a:t>
            </a:r>
          </a:p>
          <a:p>
            <a:pPr marL="368300" lvl="1" indent="-3683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 проверки привязан к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commit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с изменениями (можно отследить неудачные изменения и их автора)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4" name="Picture 2" descr="Управление версиями в «1C:Предприятие 8» (git)">
            <a:extLst>
              <a:ext uri="{FF2B5EF4-FFF2-40B4-BE49-F238E27FC236}">
                <a16:creationId xmlns:a16="http://schemas.microsoft.com/office/drawing/2014/main" id="{7DF3FC5D-90BB-40DB-8970-8E852022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45" y="1066612"/>
            <a:ext cx="1467531" cy="61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FAE46-438B-446B-A53C-105EF3F9C284}"/>
              </a:ext>
            </a:extLst>
          </p:cNvPr>
          <p:cNvSpPr txBox="1"/>
          <p:nvPr/>
        </p:nvSpPr>
        <p:spPr>
          <a:xfrm>
            <a:off x="504978" y="4920595"/>
            <a:ext cx="10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Текущая конфигурация 1С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E6851C-2674-4DD2-8B7D-3ED912330A6B}"/>
              </a:ext>
            </a:extLst>
          </p:cNvPr>
          <p:cNvSpPr/>
          <p:nvPr/>
        </p:nvSpPr>
        <p:spPr>
          <a:xfrm>
            <a:off x="2224116" y="6510536"/>
            <a:ext cx="5544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C00000"/>
                </a:solidFill>
                <a:latin typeface="merriweather-bold"/>
              </a:rPr>
              <a:t>Процессы разработки одной версии релиза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2A0D09-DCA0-4748-BE9A-A695CBA45DB6}"/>
              </a:ext>
            </a:extLst>
          </p:cNvPr>
          <p:cNvSpPr/>
          <p:nvPr/>
        </p:nvSpPr>
        <p:spPr>
          <a:xfrm>
            <a:off x="1687205" y="1143177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 indent="-896938"/>
            <a:r>
              <a:rPr lang="ru-RU" sz="1800" dirty="0">
                <a:solidFill>
                  <a:srgbClr val="C00000"/>
                </a:solidFill>
              </a:rPr>
              <a:t>Подход: нет связи с методологией. 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Тесная связь с результатами разработки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35521B-A6C9-4098-BE3D-6A3DC5FF5CE5}"/>
              </a:ext>
            </a:extLst>
          </p:cNvPr>
          <p:cNvSpPr/>
          <p:nvPr/>
        </p:nvSpPr>
        <p:spPr>
          <a:xfrm>
            <a:off x="1369074" y="4458931"/>
            <a:ext cx="6840761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FA9B0C6-4360-482A-92D9-C9DC27F0CEE8}"/>
              </a:ext>
            </a:extLst>
          </p:cNvPr>
          <p:cNvSpPr/>
          <p:nvPr/>
        </p:nvSpPr>
        <p:spPr>
          <a:xfrm>
            <a:off x="1801226" y="4805179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Новая задача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9167489-3FF8-421E-83FF-3AB617B4D6D4}"/>
              </a:ext>
            </a:extLst>
          </p:cNvPr>
          <p:cNvSpPr/>
          <p:nvPr/>
        </p:nvSpPr>
        <p:spPr>
          <a:xfrm>
            <a:off x="2953466" y="4805179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1E6D4C0-5B47-4DC3-A2A7-5B6EB762BB3A}"/>
              </a:ext>
            </a:extLst>
          </p:cNvPr>
          <p:cNvSpPr/>
          <p:nvPr/>
        </p:nvSpPr>
        <p:spPr>
          <a:xfrm>
            <a:off x="4100799" y="4805179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commit</a:t>
            </a:r>
            <a:endParaRPr lang="ru-RU" sz="1000" b="1" dirty="0">
              <a:solidFill>
                <a:srgbClr val="C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F26C45D-1B17-4C68-BB63-C93D66324DDA}"/>
              </a:ext>
            </a:extLst>
          </p:cNvPr>
          <p:cNvSpPr/>
          <p:nvPr/>
        </p:nvSpPr>
        <p:spPr>
          <a:xfrm>
            <a:off x="5252927" y="4805179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Автосборка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BE8268E-E41F-45D5-8709-1612D43E7A57}"/>
              </a:ext>
            </a:extLst>
          </p:cNvPr>
          <p:cNvSpPr/>
          <p:nvPr/>
        </p:nvSpPr>
        <p:spPr>
          <a:xfrm>
            <a:off x="6409738" y="4805179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Тестирование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6E77AA-BF34-4DCB-8FCA-49E431694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9" y="4293096"/>
            <a:ext cx="562502" cy="562502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6518ADE-D0F1-41DC-BA16-990614910D91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1147261" y="4574347"/>
            <a:ext cx="221813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89EA735-2EBA-4622-BE3D-383955676BA7}"/>
              </a:ext>
            </a:extLst>
          </p:cNvPr>
          <p:cNvCxnSpPr>
            <a:cxnSpLocks/>
          </p:cNvCxnSpPr>
          <p:nvPr/>
        </p:nvCxnSpPr>
        <p:spPr>
          <a:xfrm>
            <a:off x="2737330" y="4920595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2ACC977-E114-4C31-8111-0E75B9C1FAA9}"/>
              </a:ext>
            </a:extLst>
          </p:cNvPr>
          <p:cNvCxnSpPr>
            <a:cxnSpLocks/>
          </p:cNvCxnSpPr>
          <p:nvPr/>
        </p:nvCxnSpPr>
        <p:spPr>
          <a:xfrm>
            <a:off x="3889458" y="4920595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8BA4737-F6F1-486E-9E0A-A216DB4A2874}"/>
              </a:ext>
            </a:extLst>
          </p:cNvPr>
          <p:cNvCxnSpPr>
            <a:cxnSpLocks/>
          </p:cNvCxnSpPr>
          <p:nvPr/>
        </p:nvCxnSpPr>
        <p:spPr>
          <a:xfrm>
            <a:off x="5041586" y="4920595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1822568-4BD1-4F90-A256-CBA67FFFD844}"/>
              </a:ext>
            </a:extLst>
          </p:cNvPr>
          <p:cNvCxnSpPr>
            <a:cxnSpLocks/>
          </p:cNvCxnSpPr>
          <p:nvPr/>
        </p:nvCxnSpPr>
        <p:spPr>
          <a:xfrm>
            <a:off x="6193714" y="4920595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74C2CD3-AF7A-4325-9EE3-9CAE172F12F1}"/>
              </a:ext>
            </a:extLst>
          </p:cNvPr>
          <p:cNvSpPr/>
          <p:nvPr/>
        </p:nvSpPr>
        <p:spPr>
          <a:xfrm>
            <a:off x="2012671" y="5352987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Новая задача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A0E197F-CECD-473C-BD15-8CE97C3E8AEC}"/>
              </a:ext>
            </a:extLst>
          </p:cNvPr>
          <p:cNvSpPr/>
          <p:nvPr/>
        </p:nvSpPr>
        <p:spPr>
          <a:xfrm>
            <a:off x="3164911" y="5352987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9CA1D62-3A2A-404E-A861-B67889F06450}"/>
              </a:ext>
            </a:extLst>
          </p:cNvPr>
          <p:cNvSpPr/>
          <p:nvPr/>
        </p:nvSpPr>
        <p:spPr>
          <a:xfrm>
            <a:off x="4312244" y="5352987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commit</a:t>
            </a:r>
            <a:endParaRPr lang="ru-RU" sz="1000" b="1" dirty="0">
              <a:solidFill>
                <a:srgbClr val="C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6A7116C-E410-4150-A48E-0273E3C9C851}"/>
              </a:ext>
            </a:extLst>
          </p:cNvPr>
          <p:cNvSpPr/>
          <p:nvPr/>
        </p:nvSpPr>
        <p:spPr>
          <a:xfrm>
            <a:off x="5464372" y="5352987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Автосборка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445C537-CB3D-4DC2-8B77-763B73529127}"/>
              </a:ext>
            </a:extLst>
          </p:cNvPr>
          <p:cNvSpPr/>
          <p:nvPr/>
        </p:nvSpPr>
        <p:spPr>
          <a:xfrm>
            <a:off x="6621183" y="5352987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Тестирование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E8350A2-B644-4DB3-9927-68ACC2EAE3B2}"/>
              </a:ext>
            </a:extLst>
          </p:cNvPr>
          <p:cNvCxnSpPr>
            <a:cxnSpLocks/>
          </p:cNvCxnSpPr>
          <p:nvPr/>
        </p:nvCxnSpPr>
        <p:spPr>
          <a:xfrm>
            <a:off x="2948775" y="5468403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88FD27E-BBDE-4499-B4E5-F2DA1161F3DB}"/>
              </a:ext>
            </a:extLst>
          </p:cNvPr>
          <p:cNvCxnSpPr>
            <a:cxnSpLocks/>
          </p:cNvCxnSpPr>
          <p:nvPr/>
        </p:nvCxnSpPr>
        <p:spPr>
          <a:xfrm>
            <a:off x="4100903" y="5468403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C73ACE92-FA4B-414E-890E-BD86848B327D}"/>
              </a:ext>
            </a:extLst>
          </p:cNvPr>
          <p:cNvCxnSpPr>
            <a:cxnSpLocks/>
          </p:cNvCxnSpPr>
          <p:nvPr/>
        </p:nvCxnSpPr>
        <p:spPr>
          <a:xfrm>
            <a:off x="5253031" y="5468403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486A9FF-DBD6-4634-A808-BFB0CC01B21E}"/>
              </a:ext>
            </a:extLst>
          </p:cNvPr>
          <p:cNvCxnSpPr>
            <a:cxnSpLocks/>
          </p:cNvCxnSpPr>
          <p:nvPr/>
        </p:nvCxnSpPr>
        <p:spPr>
          <a:xfrm>
            <a:off x="6405159" y="5468403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8A0A50E-8B55-4074-84BB-EB334A8A964F}"/>
              </a:ext>
            </a:extLst>
          </p:cNvPr>
          <p:cNvSpPr/>
          <p:nvPr/>
        </p:nvSpPr>
        <p:spPr>
          <a:xfrm>
            <a:off x="2224116" y="5934472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Новая задача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D0091C5F-BFA5-4F92-8656-8570D7E96272}"/>
              </a:ext>
            </a:extLst>
          </p:cNvPr>
          <p:cNvSpPr/>
          <p:nvPr/>
        </p:nvSpPr>
        <p:spPr>
          <a:xfrm>
            <a:off x="3376356" y="5934472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104749D-0894-42C1-BD74-00D27DD7200D}"/>
              </a:ext>
            </a:extLst>
          </p:cNvPr>
          <p:cNvSpPr/>
          <p:nvPr/>
        </p:nvSpPr>
        <p:spPr>
          <a:xfrm>
            <a:off x="4523689" y="5934472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commit</a:t>
            </a:r>
            <a:endParaRPr lang="ru-RU" sz="1000" b="1" dirty="0">
              <a:solidFill>
                <a:srgbClr val="C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BCB013C2-4922-459E-A06F-5CB37669B1EA}"/>
              </a:ext>
            </a:extLst>
          </p:cNvPr>
          <p:cNvSpPr/>
          <p:nvPr/>
        </p:nvSpPr>
        <p:spPr>
          <a:xfrm>
            <a:off x="5675817" y="5934472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Автосборка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977B5EA5-3534-41DF-9CD9-F3CBC80D2682}"/>
              </a:ext>
            </a:extLst>
          </p:cNvPr>
          <p:cNvSpPr/>
          <p:nvPr/>
        </p:nvSpPr>
        <p:spPr>
          <a:xfrm>
            <a:off x="6832628" y="5934472"/>
            <a:ext cx="936000" cy="230832"/>
          </a:xfrm>
          <a:prstGeom prst="roundRect">
            <a:avLst/>
          </a:prstGeom>
          <a:solidFill>
            <a:srgbClr val="FFFFAE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Тестирование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6F17008-690C-451D-8619-E58B24F10004}"/>
              </a:ext>
            </a:extLst>
          </p:cNvPr>
          <p:cNvCxnSpPr>
            <a:cxnSpLocks/>
          </p:cNvCxnSpPr>
          <p:nvPr/>
        </p:nvCxnSpPr>
        <p:spPr>
          <a:xfrm>
            <a:off x="3160220" y="6049888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6EA01925-BD99-4AD5-B525-E08FE6AA2062}"/>
              </a:ext>
            </a:extLst>
          </p:cNvPr>
          <p:cNvCxnSpPr>
            <a:cxnSpLocks/>
          </p:cNvCxnSpPr>
          <p:nvPr/>
        </p:nvCxnSpPr>
        <p:spPr>
          <a:xfrm>
            <a:off x="4312348" y="6049888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C90AEDF6-2AD3-41EB-A2B5-D13449502C8B}"/>
              </a:ext>
            </a:extLst>
          </p:cNvPr>
          <p:cNvCxnSpPr>
            <a:cxnSpLocks/>
          </p:cNvCxnSpPr>
          <p:nvPr/>
        </p:nvCxnSpPr>
        <p:spPr>
          <a:xfrm>
            <a:off x="5464476" y="6049888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74D8798C-8473-46E9-AE15-23B3B4C006F2}"/>
              </a:ext>
            </a:extLst>
          </p:cNvPr>
          <p:cNvCxnSpPr>
            <a:cxnSpLocks/>
          </p:cNvCxnSpPr>
          <p:nvPr/>
        </p:nvCxnSpPr>
        <p:spPr>
          <a:xfrm>
            <a:off x="6616604" y="6049888"/>
            <a:ext cx="211341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B7F4064C-7AA8-4A2E-BC06-A02CEF113DD0}"/>
              </a:ext>
            </a:extLst>
          </p:cNvPr>
          <p:cNvCxnSpPr>
            <a:cxnSpLocks/>
          </p:cNvCxnSpPr>
          <p:nvPr/>
        </p:nvCxnSpPr>
        <p:spPr>
          <a:xfrm>
            <a:off x="8209834" y="4574347"/>
            <a:ext cx="322606" cy="0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C50E77FB-4D5C-4894-9402-99FF643A4723}"/>
              </a:ext>
            </a:extLst>
          </p:cNvPr>
          <p:cNvCxnSpPr>
            <a:stCxn id="14" idx="2"/>
            <a:endCxn id="16" idx="2"/>
          </p:cNvCxnSpPr>
          <p:nvPr/>
        </p:nvCxnSpPr>
        <p:spPr>
          <a:xfrm rot="16200000" flipH="1">
            <a:off x="4572146" y="3887230"/>
            <a:ext cx="10800" cy="2299461"/>
          </a:xfrm>
          <a:prstGeom prst="bentConnector3">
            <a:avLst>
              <a:gd name="adj1" fmla="val 670591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: уступ 48">
            <a:extLst>
              <a:ext uri="{FF2B5EF4-FFF2-40B4-BE49-F238E27FC236}">
                <a16:creationId xmlns:a16="http://schemas.microsoft.com/office/drawing/2014/main" id="{CA77BE4B-6669-4B3F-89B3-8F34D47D6049}"/>
              </a:ext>
            </a:extLst>
          </p:cNvPr>
          <p:cNvCxnSpPr>
            <a:cxnSpLocks/>
          </p:cNvCxnSpPr>
          <p:nvPr/>
        </p:nvCxnSpPr>
        <p:spPr>
          <a:xfrm rot="5400000">
            <a:off x="5042828" y="3299212"/>
            <a:ext cx="10800" cy="3456272"/>
          </a:xfrm>
          <a:prstGeom prst="bentConnector3">
            <a:avLst>
              <a:gd name="adj1" fmla="val 1800000"/>
            </a:avLst>
          </a:prstGeom>
          <a:ln w="127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: уступ 51">
            <a:extLst>
              <a:ext uri="{FF2B5EF4-FFF2-40B4-BE49-F238E27FC236}">
                <a16:creationId xmlns:a16="http://schemas.microsoft.com/office/drawing/2014/main" id="{8FF9EB26-4A45-4718-A5B2-372A8D3FF047}"/>
              </a:ext>
            </a:extLst>
          </p:cNvPr>
          <p:cNvCxnSpPr/>
          <p:nvPr/>
        </p:nvCxnSpPr>
        <p:spPr>
          <a:xfrm rot="16200000" flipH="1">
            <a:off x="4772162" y="4451369"/>
            <a:ext cx="10800" cy="2299461"/>
          </a:xfrm>
          <a:prstGeom prst="bentConnector3">
            <a:avLst>
              <a:gd name="adj1" fmla="val 670591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FE132529-9BDB-4485-B189-FCDDDE74757D}"/>
              </a:ext>
            </a:extLst>
          </p:cNvPr>
          <p:cNvCxnSpPr>
            <a:cxnSpLocks/>
          </p:cNvCxnSpPr>
          <p:nvPr/>
        </p:nvCxnSpPr>
        <p:spPr>
          <a:xfrm rot="5400000">
            <a:off x="5242844" y="3863351"/>
            <a:ext cx="10800" cy="3456272"/>
          </a:xfrm>
          <a:prstGeom prst="bentConnector3">
            <a:avLst>
              <a:gd name="adj1" fmla="val 1800000"/>
            </a:avLst>
          </a:prstGeom>
          <a:ln w="127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: уступ 53">
            <a:extLst>
              <a:ext uri="{FF2B5EF4-FFF2-40B4-BE49-F238E27FC236}">
                <a16:creationId xmlns:a16="http://schemas.microsoft.com/office/drawing/2014/main" id="{DC4F2B5A-1055-4731-916B-BB5734C447A1}"/>
              </a:ext>
            </a:extLst>
          </p:cNvPr>
          <p:cNvCxnSpPr/>
          <p:nvPr/>
        </p:nvCxnSpPr>
        <p:spPr>
          <a:xfrm rot="16200000" flipH="1">
            <a:off x="4992940" y="5029570"/>
            <a:ext cx="10800" cy="2299461"/>
          </a:xfrm>
          <a:prstGeom prst="bentConnector3">
            <a:avLst>
              <a:gd name="adj1" fmla="val 670591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: уступ 54">
            <a:extLst>
              <a:ext uri="{FF2B5EF4-FFF2-40B4-BE49-F238E27FC236}">
                <a16:creationId xmlns:a16="http://schemas.microsoft.com/office/drawing/2014/main" id="{E17AC114-AA8C-4F12-92CF-02EDC66C97F3}"/>
              </a:ext>
            </a:extLst>
          </p:cNvPr>
          <p:cNvCxnSpPr>
            <a:cxnSpLocks/>
          </p:cNvCxnSpPr>
          <p:nvPr/>
        </p:nvCxnSpPr>
        <p:spPr>
          <a:xfrm rot="5400000">
            <a:off x="5463622" y="4441552"/>
            <a:ext cx="10800" cy="3456272"/>
          </a:xfrm>
          <a:prstGeom prst="bentConnector3">
            <a:avLst>
              <a:gd name="adj1" fmla="val 1800000"/>
            </a:avLst>
          </a:prstGeom>
          <a:ln w="127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ED448C7E-7E7A-428C-9BD3-C4FB31FD3F0B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45738" y="4678437"/>
            <a:ext cx="288032" cy="242158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FABBE81C-F5CE-4C62-90C1-5CD0B4774E2F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7557183" y="4701405"/>
            <a:ext cx="292611" cy="766998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6EA96E0C-B7A6-4634-A605-348B708469A8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7768628" y="4678437"/>
            <a:ext cx="357929" cy="1371451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7535676E-8EAB-4BFC-B741-895524EC6657}"/>
              </a:ext>
            </a:extLst>
          </p:cNvPr>
          <p:cNvCxnSpPr>
            <a:cxnSpLocks/>
          </p:cNvCxnSpPr>
          <p:nvPr/>
        </p:nvCxnSpPr>
        <p:spPr>
          <a:xfrm>
            <a:off x="1478517" y="4696327"/>
            <a:ext cx="317914" cy="242158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B0B67670-A446-434C-8F9A-6B909863A1FF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473826" y="4697285"/>
            <a:ext cx="538845" cy="771118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DF2A8E3F-19D0-4E6D-9898-F59C3940F8CD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478621" y="4697285"/>
            <a:ext cx="745495" cy="1352603"/>
          </a:xfrm>
          <a:prstGeom prst="straightConnector1">
            <a:avLst/>
          </a:prstGeom>
          <a:ln w="1587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64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Сколько потребуется времени?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971600" y="1124744"/>
            <a:ext cx="8003232" cy="548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600"/>
              </a:spcBef>
              <a:spcAft>
                <a:spcPts val="300"/>
              </a:spcAft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Время на подготовку 1 теста:</a:t>
            </a:r>
          </a:p>
          <a:p>
            <a:pPr marL="625475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теста тестировщиком</a:t>
            </a:r>
          </a:p>
          <a:p>
            <a:pPr marL="625475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Консультация методолога /функционального архитектора (возможно потребуется) </a:t>
            </a:r>
          </a:p>
          <a:p>
            <a:pPr marL="625475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дополнительных тестов/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подтестов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(возможно потребуется) </a:t>
            </a:r>
          </a:p>
          <a:p>
            <a:pPr marL="625475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Оценка влияния на другие тесты, их исправление 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(полный прогон всех тестов и устранение ошибок)</a:t>
            </a:r>
          </a:p>
          <a:p>
            <a:pPr marL="625475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вариантов теста (возможно потребуется) </a:t>
            </a:r>
          </a:p>
          <a:p>
            <a:pPr lvl="1" indent="-457200">
              <a:spcBef>
                <a:spcPts val="600"/>
              </a:spcBef>
            </a:pPr>
            <a:endParaRPr lang="ru-R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>
              <a:spcBef>
                <a:spcPts val="600"/>
              </a:spcBef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Итого от 4 до 16 чел/час на 1 сценарий </a:t>
            </a:r>
          </a:p>
          <a:p>
            <a:pPr lvl="1" indent="-457200">
              <a:spcBef>
                <a:spcPts val="0"/>
              </a:spcBef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(в зависимости от сложности формы и тестируемого процесса)</a:t>
            </a:r>
          </a:p>
          <a:p>
            <a:pPr lvl="1" indent="-457200">
              <a:spcBef>
                <a:spcPts val="1200"/>
              </a:spcBef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Отдельно определяются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622300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Время на подготовку текстового описания сценариев тестирования</a:t>
            </a:r>
          </a:p>
          <a:p>
            <a:pPr marL="622300" lvl="2">
              <a:spcBef>
                <a:spcPts val="600"/>
              </a:spcBef>
            </a:pP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Время проведения теста и оформления результатов. 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Зависит от исходных параметров тестирования и технологических возможностей площадки тестирования</a:t>
            </a:r>
          </a:p>
          <a:p>
            <a:pPr lvl="1" indent="-457200">
              <a:spcBef>
                <a:spcPts val="600"/>
              </a:spcBef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1700" lvl="1" indent="-901700">
              <a:spcBef>
                <a:spcPts val="0"/>
              </a:spcBef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На выходе: 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Отчет о выполнении сценария тестирования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+ автоматически сгенерированная пользовательская документация 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по тестируемому функционалу (с картинками)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+ видеокурс по вводу данных</a:t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Запись формирования документации и видеокурса запускается опционально </a:t>
            </a:r>
            <a:b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(т.к. значительно потребляет ресурсы)</a:t>
            </a:r>
            <a:endParaRPr lang="ru-RU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E4021B3-7CD6-4A89-82AF-EE78145B6985}"/>
              </a:ext>
            </a:extLst>
          </p:cNvPr>
          <p:cNvCxnSpPr/>
          <p:nvPr/>
        </p:nvCxnSpPr>
        <p:spPr>
          <a:xfrm>
            <a:off x="974446" y="3212976"/>
            <a:ext cx="50405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4A0BD-D1B8-4649-B3AE-634FAE5A6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73" y="2050430"/>
            <a:ext cx="216000" cy="21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1259B7-69F3-4D50-A1A1-637E5BEB2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73" y="1768239"/>
            <a:ext cx="216000" cy="21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F86239-90D9-446A-B9BC-B6FC88134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46" y="2774732"/>
            <a:ext cx="216000" cy="21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9ED643-148F-421B-834E-C2007F886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170" r="8705" b="16003"/>
          <a:stretch/>
        </p:blipFill>
        <p:spPr>
          <a:xfrm>
            <a:off x="1367673" y="1513044"/>
            <a:ext cx="216000" cy="216000"/>
          </a:xfrm>
          <a:prstGeom prst="ellipse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8962A7-B67D-4CD4-94C0-A507525EA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170" r="8705" b="16003"/>
          <a:stretch/>
        </p:blipFill>
        <p:spPr>
          <a:xfrm>
            <a:off x="1367673" y="2327230"/>
            <a:ext cx="216000" cy="21600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9ACB3C-B0BA-460C-8D18-567FDEA33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170" r="8705" b="16003"/>
          <a:stretch/>
        </p:blipFill>
        <p:spPr>
          <a:xfrm>
            <a:off x="1374446" y="4181030"/>
            <a:ext cx="216000" cy="216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735F86-F077-4529-A07F-B89BBD38D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170" r="8705" b="16003"/>
          <a:stretch/>
        </p:blipFill>
        <p:spPr>
          <a:xfrm>
            <a:off x="1374446" y="4441760"/>
            <a:ext cx="216000" cy="216000"/>
          </a:xfrm>
          <a:prstGeom prst="ellipse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BD638-1944-4887-937E-98A11D993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79" y="2168510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37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Что предстоит сделать?</a:t>
            </a: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id="{F0C9C233-7F76-4E3B-B44A-6AA2A9C164EC}"/>
              </a:ext>
            </a:extLst>
          </p:cNvPr>
          <p:cNvSpPr>
            <a:spLocks/>
          </p:cNvSpPr>
          <p:nvPr/>
        </p:nvSpPr>
        <p:spPr>
          <a:xfrm>
            <a:off x="913168" y="1552978"/>
            <a:ext cx="540000" cy="540000"/>
          </a:xfrm>
          <a:prstGeom prst="roundRect">
            <a:avLst/>
          </a:prstGeom>
          <a:solidFill>
            <a:srgbClr val="F2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Скругленный прямоугольник 13">
            <a:extLst>
              <a:ext uri="{FF2B5EF4-FFF2-40B4-BE49-F238E27FC236}">
                <a16:creationId xmlns:a16="http://schemas.microsoft.com/office/drawing/2014/main" id="{DF0D74CA-1634-4F14-BA47-43F9B7400642}"/>
              </a:ext>
            </a:extLst>
          </p:cNvPr>
          <p:cNvSpPr/>
          <p:nvPr/>
        </p:nvSpPr>
        <p:spPr>
          <a:xfrm>
            <a:off x="3617600" y="1552978"/>
            <a:ext cx="540000" cy="540000"/>
          </a:xfrm>
          <a:prstGeom prst="roundRect">
            <a:avLst/>
          </a:prstGeom>
          <a:solidFill>
            <a:srgbClr val="FFC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1D41A2-4D41-4607-B608-496DA06106FC}"/>
              </a:ext>
            </a:extLst>
          </p:cNvPr>
          <p:cNvSpPr/>
          <p:nvPr/>
        </p:nvSpPr>
        <p:spPr>
          <a:xfrm>
            <a:off x="1583180" y="1552978"/>
            <a:ext cx="203861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Настройка 1С:СППР для работы с функционалом тестирования для нового проекта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3DDB2B-BB43-4A56-AA1A-1CB0DB9D7469}"/>
              </a:ext>
            </a:extLst>
          </p:cNvPr>
          <p:cNvSpPr/>
          <p:nvPr/>
        </p:nvSpPr>
        <p:spPr>
          <a:xfrm>
            <a:off x="4279227" y="1552978"/>
            <a:ext cx="2038613" cy="7155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 текстового описания сценариев тестирования</a:t>
            </a:r>
          </a:p>
        </p:txBody>
      </p:sp>
      <p:sp>
        <p:nvSpPr>
          <p:cNvPr id="18" name="Скругленный прямоугольник 2">
            <a:extLst>
              <a:ext uri="{FF2B5EF4-FFF2-40B4-BE49-F238E27FC236}">
                <a16:creationId xmlns:a16="http://schemas.microsoft.com/office/drawing/2014/main" id="{40077C04-8EAC-4FAB-B1A1-26BEA1BE7801}"/>
              </a:ext>
            </a:extLst>
          </p:cNvPr>
          <p:cNvSpPr>
            <a:spLocks/>
          </p:cNvSpPr>
          <p:nvPr/>
        </p:nvSpPr>
        <p:spPr>
          <a:xfrm>
            <a:off x="6350260" y="1552978"/>
            <a:ext cx="540000" cy="540000"/>
          </a:xfrm>
          <a:prstGeom prst="roundRect">
            <a:avLst/>
          </a:prstGeom>
          <a:solidFill>
            <a:srgbClr val="F2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378AB5-A721-4F13-AD5E-A8E17F7F5587}"/>
              </a:ext>
            </a:extLst>
          </p:cNvPr>
          <p:cNvSpPr/>
          <p:nvPr/>
        </p:nvSpPr>
        <p:spPr>
          <a:xfrm>
            <a:off x="7020272" y="1552978"/>
            <a:ext cx="194102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Настройка запуска  сценариев </a:t>
            </a:r>
            <a: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процессов (роли, параметры запуска)</a:t>
            </a:r>
          </a:p>
        </p:txBody>
      </p:sp>
      <p:sp>
        <p:nvSpPr>
          <p:cNvPr id="20" name="Скругленный прямоугольник 2">
            <a:extLst>
              <a:ext uri="{FF2B5EF4-FFF2-40B4-BE49-F238E27FC236}">
                <a16:creationId xmlns:a16="http://schemas.microsoft.com/office/drawing/2014/main" id="{4C3B6817-EBEF-4BC6-A692-925AA360353F}"/>
              </a:ext>
            </a:extLst>
          </p:cNvPr>
          <p:cNvSpPr>
            <a:spLocks/>
          </p:cNvSpPr>
          <p:nvPr/>
        </p:nvSpPr>
        <p:spPr>
          <a:xfrm>
            <a:off x="913168" y="3129603"/>
            <a:ext cx="540000" cy="540000"/>
          </a:xfrm>
          <a:prstGeom prst="roundRect">
            <a:avLst/>
          </a:prstGeom>
          <a:solidFill>
            <a:srgbClr val="FFC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13">
            <a:extLst>
              <a:ext uri="{FF2B5EF4-FFF2-40B4-BE49-F238E27FC236}">
                <a16:creationId xmlns:a16="http://schemas.microsoft.com/office/drawing/2014/main" id="{B45955FE-6453-488F-AFC7-79712186AAE6}"/>
              </a:ext>
            </a:extLst>
          </p:cNvPr>
          <p:cNvSpPr/>
          <p:nvPr/>
        </p:nvSpPr>
        <p:spPr>
          <a:xfrm>
            <a:off x="3617600" y="3129603"/>
            <a:ext cx="540000" cy="540000"/>
          </a:xfrm>
          <a:prstGeom prst="roundRect">
            <a:avLst/>
          </a:prstGeom>
          <a:solidFill>
            <a:srgbClr val="F2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8028376-E69E-41CF-8036-A828A54349D2}"/>
              </a:ext>
            </a:extLst>
          </p:cNvPr>
          <p:cNvSpPr/>
          <p:nvPr/>
        </p:nvSpPr>
        <p:spPr>
          <a:xfrm>
            <a:off x="1583180" y="3129603"/>
            <a:ext cx="2038613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Настройка базы данных </a:t>
            </a:r>
            <a: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запуска тестов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C53EA9A-12E8-4C99-BD51-C7B5333DFCD5}"/>
              </a:ext>
            </a:extLst>
          </p:cNvPr>
          <p:cNvSpPr/>
          <p:nvPr/>
        </p:nvSpPr>
        <p:spPr>
          <a:xfrm>
            <a:off x="4279227" y="3129603"/>
            <a:ext cx="207103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Настройка в 1С:СППР сценариев работы пользователей (простые сценарии тестирования)</a:t>
            </a:r>
          </a:p>
        </p:txBody>
      </p:sp>
      <p:sp>
        <p:nvSpPr>
          <p:cNvPr id="24" name="Скругленный прямоугольник 2">
            <a:extLst>
              <a:ext uri="{FF2B5EF4-FFF2-40B4-BE49-F238E27FC236}">
                <a16:creationId xmlns:a16="http://schemas.microsoft.com/office/drawing/2014/main" id="{E29BA7BB-3F00-43AF-908E-0B4DCBB382C2}"/>
              </a:ext>
            </a:extLst>
          </p:cNvPr>
          <p:cNvSpPr>
            <a:spLocks/>
          </p:cNvSpPr>
          <p:nvPr/>
        </p:nvSpPr>
        <p:spPr>
          <a:xfrm>
            <a:off x="6350260" y="3129603"/>
            <a:ext cx="540000" cy="540000"/>
          </a:xfrm>
          <a:prstGeom prst="roundRect">
            <a:avLst/>
          </a:prstGeom>
          <a:solidFill>
            <a:srgbClr val="FFC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39B9C06-F063-4965-86E0-4A10053EBF2F}"/>
              </a:ext>
            </a:extLst>
          </p:cNvPr>
          <p:cNvSpPr/>
          <p:nvPr/>
        </p:nvSpPr>
        <p:spPr>
          <a:xfrm>
            <a:off x="7020272" y="3129603"/>
            <a:ext cx="1853912" cy="7155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Запуск сценариев из 1С:СППР посредством </a:t>
            </a:r>
            <a:r>
              <a:rPr lang="ru-RU" sz="135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Vanessa</a:t>
            </a: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35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Скругленный прямоугольник 2">
            <a:extLst>
              <a:ext uri="{FF2B5EF4-FFF2-40B4-BE49-F238E27FC236}">
                <a16:creationId xmlns:a16="http://schemas.microsoft.com/office/drawing/2014/main" id="{CD72E6B8-4D8A-498B-B022-7208B4DF2FF2}"/>
              </a:ext>
            </a:extLst>
          </p:cNvPr>
          <p:cNvSpPr>
            <a:spLocks/>
          </p:cNvSpPr>
          <p:nvPr/>
        </p:nvSpPr>
        <p:spPr>
          <a:xfrm>
            <a:off x="913168" y="4687245"/>
            <a:ext cx="540000" cy="540000"/>
          </a:xfrm>
          <a:prstGeom prst="roundRect">
            <a:avLst/>
          </a:prstGeom>
          <a:solidFill>
            <a:srgbClr val="F2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13">
            <a:extLst>
              <a:ext uri="{FF2B5EF4-FFF2-40B4-BE49-F238E27FC236}">
                <a16:creationId xmlns:a16="http://schemas.microsoft.com/office/drawing/2014/main" id="{BB7259D2-C063-4237-B421-E0DA69169B8E}"/>
              </a:ext>
            </a:extLst>
          </p:cNvPr>
          <p:cNvSpPr/>
          <p:nvPr/>
        </p:nvSpPr>
        <p:spPr>
          <a:xfrm>
            <a:off x="3617600" y="4687245"/>
            <a:ext cx="540000" cy="540000"/>
          </a:xfrm>
          <a:prstGeom prst="roundRect">
            <a:avLst/>
          </a:prstGeom>
          <a:solidFill>
            <a:srgbClr val="FFC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A657634-8B0F-42BE-811D-694017DFC620}"/>
              </a:ext>
            </a:extLst>
          </p:cNvPr>
          <p:cNvSpPr/>
          <p:nvPr/>
        </p:nvSpPr>
        <p:spPr>
          <a:xfrm>
            <a:off x="1457360" y="4687245"/>
            <a:ext cx="2160240" cy="7155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Разворачивание Эталонной базы тестирования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4EE3F1-B023-454F-A4C9-28A36E4A793B}"/>
              </a:ext>
            </a:extLst>
          </p:cNvPr>
          <p:cNvSpPr/>
          <p:nvPr/>
        </p:nvSpPr>
        <p:spPr>
          <a:xfrm>
            <a:off x="4279227" y="4687245"/>
            <a:ext cx="2038613" cy="11310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Настройка в 1С:СППР процессов (последовательности простых сценариев тестирования)</a:t>
            </a:r>
          </a:p>
        </p:txBody>
      </p:sp>
      <p:sp>
        <p:nvSpPr>
          <p:cNvPr id="30" name="Скругленный прямоугольник 2">
            <a:extLst>
              <a:ext uri="{FF2B5EF4-FFF2-40B4-BE49-F238E27FC236}">
                <a16:creationId xmlns:a16="http://schemas.microsoft.com/office/drawing/2014/main" id="{D1D4C30F-08A2-472A-8677-975A857BB733}"/>
              </a:ext>
            </a:extLst>
          </p:cNvPr>
          <p:cNvSpPr>
            <a:spLocks/>
          </p:cNvSpPr>
          <p:nvPr/>
        </p:nvSpPr>
        <p:spPr>
          <a:xfrm>
            <a:off x="6350260" y="4687245"/>
            <a:ext cx="540000" cy="540000"/>
          </a:xfrm>
          <a:prstGeom prst="roundRect">
            <a:avLst/>
          </a:prstGeom>
          <a:solidFill>
            <a:srgbClr val="F2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2044B6C-4DC7-48FD-9A59-3CA30F75F333}"/>
              </a:ext>
            </a:extLst>
          </p:cNvPr>
          <p:cNvSpPr/>
          <p:nvPr/>
        </p:nvSpPr>
        <p:spPr>
          <a:xfrm>
            <a:off x="7020272" y="4687245"/>
            <a:ext cx="216024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Загрузка ошибок </a:t>
            </a:r>
            <a: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3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1С:СППР </a:t>
            </a:r>
          </a:p>
        </p:txBody>
      </p:sp>
    </p:spTree>
    <p:extLst>
      <p:ext uri="{BB962C8B-B14F-4D97-AF65-F5344CB8AC3E}">
        <p14:creationId xmlns:p14="http://schemas.microsoft.com/office/powerpoint/2010/main" val="464338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CDAB4-FEFA-4E0A-9DE6-A9DAF9600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289995"/>
            <a:ext cx="2857500" cy="25241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Объем работ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FC7678-1BF6-461A-99F2-583356A84803}"/>
              </a:ext>
            </a:extLst>
          </p:cNvPr>
          <p:cNvSpPr/>
          <p:nvPr/>
        </p:nvSpPr>
        <p:spPr>
          <a:xfrm>
            <a:off x="899592" y="937717"/>
            <a:ext cx="748883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настоящее время в ручном тестировании релизов в ДОМ.РФ применяется </a:t>
            </a:r>
            <a:r>
              <a:rPr lang="ru-RU" sz="15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сценариев</a:t>
            </a: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некоторые с множеством вариантов (</a:t>
            </a:r>
            <a:r>
              <a:rPr lang="ru-RU" sz="15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200</a:t>
            </a: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разнообразных вариантов сценариев)</a:t>
            </a:r>
          </a:p>
          <a:p>
            <a:pPr marL="714375" lvl="1"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например, сценарий Создание «Заявки на операцию» тестируется с 30 видами операций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Предлагается автоматизировать тесты в первую очередь с точки зрения бизнес-значимости функционала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Нужно определить 1-3 сценария, критически важных с точки зрения функциональности системы или наиболее показательных для расчета трудозатрат:</a:t>
            </a:r>
          </a:p>
          <a:p>
            <a:pPr marL="1076325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простой, </a:t>
            </a:r>
          </a:p>
          <a:p>
            <a:pPr marL="1076325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сложный, со множеством реквизитов</a:t>
            </a:r>
          </a:p>
          <a:p>
            <a:pPr marL="1076325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со сложным процессом согласования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подготовке тестирования принимают участие 1 функциональный консультант-аналитик и 1 разработчик-тестировщик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результатам тестирования:</a:t>
            </a:r>
          </a:p>
          <a:p>
            <a:pPr marL="1076325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выбрать наиболее предпочтительный вариант автоматизации </a:t>
            </a:r>
          </a:p>
          <a:p>
            <a:pPr marL="1076325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оценить прогнозируемую длительность и трудоемкость 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автоматизации всех тестов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мере наращивания количества тестов:</a:t>
            </a:r>
          </a:p>
          <a:p>
            <a:pPr marL="1076325" lvl="1" indent="-361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привлекать новые ресурсы </a:t>
            </a:r>
          </a:p>
          <a:p>
            <a:pPr marL="1076325" lvl="1" indent="-361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уточнять требования к методологической составляющей </a:t>
            </a:r>
          </a:p>
          <a:p>
            <a:pPr marL="1076325" lvl="1" indent="-361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усложнять простые сценарии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ru-RU" sz="10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07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6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07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пользователи продукта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63FA95-BF75-4666-A2D5-7AF89F4B42EA}"/>
              </a:ext>
            </a:extLst>
          </p:cNvPr>
          <p:cNvSpPr/>
          <p:nvPr/>
        </p:nvSpPr>
        <p:spPr>
          <a:xfrm>
            <a:off x="1458407" y="1108823"/>
            <a:ext cx="568863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Государственные компании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Заказчики с требованиями по сертификации ФСТЭК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Коммерческие организации, желающие получить качественное решение за приемлемую сумму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Пользователи других версий  </a:t>
            </a: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060" name="Picture 4" descr="Проникновение PostgresPro в корпоративном и госсекторах России">
            <a:extLst>
              <a:ext uri="{FF2B5EF4-FFF2-40B4-BE49-F238E27FC236}">
                <a16:creationId xmlns:a16="http://schemas.microsoft.com/office/drawing/2014/main" id="{4F44B627-A493-47DC-9F17-A3D95C5D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20822"/>
            <a:ext cx="732864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www.iksmedia.ru/data/2019/09/03/1237554920/tad2.png">
            <a:extLst>
              <a:ext uri="{FF2B5EF4-FFF2-40B4-BE49-F238E27FC236}">
                <a16:creationId xmlns:a16="http://schemas.microsoft.com/office/drawing/2014/main" id="{4BF01AA4-7712-4399-A3A4-9B4F8C31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8228"/>
            <a:ext cx="4523797" cy="20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65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6"/>
          <p:cNvSpPr txBox="1">
            <a:spLocks/>
          </p:cNvSpPr>
          <p:nvPr/>
        </p:nvSpPr>
        <p:spPr>
          <a:xfrm>
            <a:off x="783426" y="3072146"/>
            <a:ext cx="7577148" cy="18690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 для управления корпоративным контентом</a:t>
            </a:r>
            <a:b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«1С:Документооборот»</a:t>
            </a:r>
          </a:p>
        </p:txBody>
      </p:sp>
    </p:spTree>
    <p:extLst>
      <p:ext uri="{BB962C8B-B14F-4D97-AF65-F5344CB8AC3E}">
        <p14:creationId xmlns:p14="http://schemas.microsoft.com/office/powerpoint/2010/main" val="848357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«1С:Документооборот 8» — современная ECM-система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D2A3E-1B97-45EA-9C59-A84C23999E36}"/>
              </a:ext>
            </a:extLst>
          </p:cNvPr>
          <p:cNvSpPr/>
          <p:nvPr/>
        </p:nvSpPr>
        <p:spPr>
          <a:xfrm>
            <a:off x="971600" y="1253078"/>
            <a:ext cx="763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«1С:Документооборот 8» — это не просто система управления документами, но еще и современная ECM-система (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 управление корпоративным контентом) с широким набором функциональных возможностей для регулировки деловых процессов и совместной работы сотрудников </a:t>
            </a:r>
          </a:p>
          <a:p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позволяет автоматизировать типовые процессы работы с документами, организовать электронный документооборот, обеспечить контроль исполнения задач, регламентировать управленческую деятельность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EB0B6-310B-4AB4-8549-07D8E657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69" y="3096862"/>
            <a:ext cx="7463557" cy="30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858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Преимущества «1С:Документооборот 8»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CA73075-2EE4-41B9-98E4-FB43EC1CB54F}"/>
              </a:ext>
            </a:extLst>
          </p:cNvPr>
          <p:cNvGrpSpPr/>
          <p:nvPr/>
        </p:nvGrpSpPr>
        <p:grpSpPr>
          <a:xfrm>
            <a:off x="827584" y="1471867"/>
            <a:ext cx="4008171" cy="4357679"/>
            <a:chOff x="1043948" y="1772816"/>
            <a:chExt cx="4008171" cy="4357679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F4B54EBE-4A72-4011-9E23-1138258C0750}"/>
                </a:ext>
              </a:extLst>
            </p:cNvPr>
            <p:cNvGrpSpPr/>
            <p:nvPr/>
          </p:nvGrpSpPr>
          <p:grpSpPr>
            <a:xfrm>
              <a:off x="1043948" y="1772816"/>
              <a:ext cx="4008171" cy="713866"/>
              <a:chOff x="1043948" y="1772816"/>
              <a:chExt cx="4008171" cy="713866"/>
            </a:xfrm>
          </p:grpSpPr>
          <p:sp>
            <p:nvSpPr>
              <p:cNvPr id="54" name="Rectangle 3">
                <a:extLst>
                  <a:ext uri="{FF2B5EF4-FFF2-40B4-BE49-F238E27FC236}">
                    <a16:creationId xmlns:a16="http://schemas.microsoft.com/office/drawing/2014/main" id="{B6E9ED5F-FCAD-4BEA-8B82-BFA9B5F929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1772816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Современная отечественная платформа «1С:Предприятие 8», сертифицированная согласно требованиями ст.152 ФЗ</a:t>
                </a:r>
                <a:endParaRPr kumimoji="0" lang="ru-RU" alt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0917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2EFF1304-C7C7-4F42-AA9D-F0B6ED18AA70}"/>
                  </a:ext>
                </a:extLst>
              </p:cNvPr>
              <p:cNvGrpSpPr/>
              <p:nvPr/>
            </p:nvGrpSpPr>
            <p:grpSpPr>
              <a:xfrm>
                <a:off x="1043948" y="1841717"/>
                <a:ext cx="505272" cy="576064"/>
                <a:chOff x="1043948" y="1844824"/>
                <a:chExt cx="505272" cy="576064"/>
              </a:xfrm>
            </p:grpSpPr>
            <p:sp>
              <p:nvSpPr>
                <p:cNvPr id="56" name="Прямоугольник 55">
                  <a:extLst>
                    <a:ext uri="{FF2B5EF4-FFF2-40B4-BE49-F238E27FC236}">
                      <a16:creationId xmlns:a16="http://schemas.microsoft.com/office/drawing/2014/main" id="{C715CCA5-A142-43D3-ABDA-146F764637CD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9E75B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58062A79-CB12-458E-AB26-AFA01A7B8E2B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EEC600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01</a:t>
                  </a:r>
                </a:p>
              </p:txBody>
            </p:sp>
          </p:grp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CFA2FC89-0774-42A5-A956-E67E37C5FA03}"/>
                </a:ext>
              </a:extLst>
            </p:cNvPr>
            <p:cNvGrpSpPr/>
            <p:nvPr/>
          </p:nvGrpSpPr>
          <p:grpSpPr>
            <a:xfrm>
              <a:off x="1043948" y="2683769"/>
              <a:ext cx="4008171" cy="713866"/>
              <a:chOff x="1043948" y="2748760"/>
              <a:chExt cx="4008171" cy="713866"/>
            </a:xfrm>
          </p:grpSpPr>
          <p:sp>
            <p:nvSpPr>
              <p:cNvPr id="50" name="Rectangle 3">
                <a:extLst>
                  <a:ext uri="{FF2B5EF4-FFF2-40B4-BE49-F238E27FC236}">
                    <a16:creationId xmlns:a16="http://schemas.microsoft.com/office/drawing/2014/main" id="{72DBA555-80A7-4DFE-BAF2-F17D087338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2748760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Легкая интеграция с другими продуктами на платформе «1С:Предприятие 8» и системами других </a:t>
                </a:r>
                <a:r>
                  <a:rPr lang="ru-RU" altLang="ru-RU" sz="1200" dirty="0" err="1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вендоров</a:t>
                </a: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 </a:t>
                </a:r>
              </a:p>
            </p:txBody>
          </p:sp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3F116F5D-6EA5-4833-871E-0799A17E3F38}"/>
                  </a:ext>
                </a:extLst>
              </p:cNvPr>
              <p:cNvGrpSpPr/>
              <p:nvPr/>
            </p:nvGrpSpPr>
            <p:grpSpPr>
              <a:xfrm>
                <a:off x="1043948" y="2817661"/>
                <a:ext cx="505272" cy="576064"/>
                <a:chOff x="1043948" y="1844824"/>
                <a:chExt cx="505272" cy="576064"/>
              </a:xfrm>
            </p:grpSpPr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id="{67AD3582-1153-4C9A-8CAA-F95F656CB3DE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CB855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53" name="Прямоугольник 52">
                  <a:extLst>
                    <a:ext uri="{FF2B5EF4-FFF2-40B4-BE49-F238E27FC236}">
                      <a16:creationId xmlns:a16="http://schemas.microsoft.com/office/drawing/2014/main" id="{9C93CC10-6524-47EE-B047-1089592E0CF9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F69332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02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69000126-AF15-42CD-9B64-F2CD5B9DD295}"/>
                </a:ext>
              </a:extLst>
            </p:cNvPr>
            <p:cNvGrpSpPr/>
            <p:nvPr/>
          </p:nvGrpSpPr>
          <p:grpSpPr>
            <a:xfrm>
              <a:off x="1043948" y="3594722"/>
              <a:ext cx="4008171" cy="713866"/>
              <a:chOff x="1043948" y="3622401"/>
              <a:chExt cx="4008171" cy="713866"/>
            </a:xfrm>
          </p:grpSpPr>
          <p:sp>
            <p:nvSpPr>
              <p:cNvPr id="46" name="Rectangle 3">
                <a:extLst>
                  <a:ext uri="{FF2B5EF4-FFF2-40B4-BE49-F238E27FC236}">
                    <a16:creationId xmlns:a16="http://schemas.microsoft.com/office/drawing/2014/main" id="{EDCE875F-97D4-41DA-A4C0-90D18C114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3622401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Возможность создания СЭД как в небольших, так и в крупных, территориально-распределенных организациях </a:t>
                </a:r>
              </a:p>
            </p:txBody>
          </p: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60179A19-CB0A-44F0-9FA5-F5AD099661D9}"/>
                  </a:ext>
                </a:extLst>
              </p:cNvPr>
              <p:cNvGrpSpPr/>
              <p:nvPr/>
            </p:nvGrpSpPr>
            <p:grpSpPr>
              <a:xfrm>
                <a:off x="1043948" y="3691302"/>
                <a:ext cx="505272" cy="576064"/>
                <a:chOff x="1043948" y="1844824"/>
                <a:chExt cx="505272" cy="576064"/>
              </a:xfrm>
            </p:grpSpPr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C21A7B4F-9DF3-45A2-82E6-805722A234FD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9E75B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9E6109EB-486D-42F3-95B2-6D3EB8614FC3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EEC600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03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13659EB7-68AE-4D8E-88DA-13E87806E7A8}"/>
                </a:ext>
              </a:extLst>
            </p:cNvPr>
            <p:cNvGrpSpPr/>
            <p:nvPr/>
          </p:nvGrpSpPr>
          <p:grpSpPr>
            <a:xfrm>
              <a:off x="1043948" y="4505675"/>
              <a:ext cx="4008171" cy="713866"/>
              <a:chOff x="1043948" y="4532577"/>
              <a:chExt cx="4008171" cy="713866"/>
            </a:xfrm>
          </p:grpSpPr>
          <p:sp>
            <p:nvSpPr>
              <p:cNvPr id="42" name="Rectangle 3">
                <a:extLst>
                  <a:ext uri="{FF2B5EF4-FFF2-40B4-BE49-F238E27FC236}">
                    <a16:creationId xmlns:a16="http://schemas.microsoft.com/office/drawing/2014/main" id="{7DDCB12E-DC11-414C-B8A3-D0A646E8E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4532577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Возможность работы в удаленном режиме, в том числе и через КПК</a:t>
                </a:r>
              </a:p>
            </p:txBody>
          </p: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5F8D8E76-B165-48BC-B567-89D914696C6D}"/>
                  </a:ext>
                </a:extLst>
              </p:cNvPr>
              <p:cNvGrpSpPr/>
              <p:nvPr/>
            </p:nvGrpSpPr>
            <p:grpSpPr>
              <a:xfrm>
                <a:off x="1043948" y="4601478"/>
                <a:ext cx="505272" cy="576064"/>
                <a:chOff x="1043948" y="1844824"/>
                <a:chExt cx="505272" cy="576064"/>
              </a:xfrm>
            </p:grpSpPr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8D5C4CE8-82A4-4F98-924C-030D03B1CD2B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CB855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DD1B749B-EFBB-4E53-B00E-9A50E8C01B9D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F69332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04</a:t>
                  </a:r>
                </a:p>
              </p:txBody>
            </p:sp>
          </p:grp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0E05E5E4-5FE5-41F8-BB25-95CB7B29E7AB}"/>
                </a:ext>
              </a:extLst>
            </p:cNvPr>
            <p:cNvGrpSpPr/>
            <p:nvPr/>
          </p:nvGrpSpPr>
          <p:grpSpPr>
            <a:xfrm>
              <a:off x="1043948" y="5416629"/>
              <a:ext cx="4008171" cy="713866"/>
              <a:chOff x="1043948" y="5416629"/>
              <a:chExt cx="4008171" cy="713866"/>
            </a:xfrm>
          </p:grpSpPr>
          <p:sp>
            <p:nvSpPr>
              <p:cNvPr id="38" name="Rectangle 3">
                <a:extLst>
                  <a:ext uri="{FF2B5EF4-FFF2-40B4-BE49-F238E27FC236}">
                    <a16:creationId xmlns:a16="http://schemas.microsoft.com/office/drawing/2014/main" id="{29833786-1C9E-4FC3-B1CB-75718F93BC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5416629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Возможность настроек системы по потребности конкретного сотрудника без необходимости привлечения ИТ специалистов </a:t>
                </a:r>
              </a:p>
            </p:txBody>
          </p: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B1B29964-A19C-4286-91B7-74C0C9913EB1}"/>
                  </a:ext>
                </a:extLst>
              </p:cNvPr>
              <p:cNvGrpSpPr/>
              <p:nvPr/>
            </p:nvGrpSpPr>
            <p:grpSpPr>
              <a:xfrm>
                <a:off x="1043948" y="5485530"/>
                <a:ext cx="505272" cy="576064"/>
                <a:chOff x="1043948" y="1844824"/>
                <a:chExt cx="505272" cy="576064"/>
              </a:xfrm>
            </p:grpSpPr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id="{08A923D1-4A41-4CF6-88AE-71E56BFD7184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9E75B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146CFA8C-9159-4417-9A62-87E06CF6B2CA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EEC600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05</a:t>
                  </a:r>
                </a:p>
              </p:txBody>
            </p:sp>
          </p:grp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D5FAF4-6067-4816-9768-D4DF4639AED5}"/>
              </a:ext>
            </a:extLst>
          </p:cNvPr>
          <p:cNvGrpSpPr/>
          <p:nvPr/>
        </p:nvGrpSpPr>
        <p:grpSpPr>
          <a:xfrm>
            <a:off x="4893962" y="1471867"/>
            <a:ext cx="4008171" cy="4357679"/>
            <a:chOff x="5110326" y="1484784"/>
            <a:chExt cx="4008171" cy="435767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61F920B-5280-4336-AE7E-2A5CA6B37F58}"/>
                </a:ext>
              </a:extLst>
            </p:cNvPr>
            <p:cNvGrpSpPr/>
            <p:nvPr/>
          </p:nvGrpSpPr>
          <p:grpSpPr>
            <a:xfrm>
              <a:off x="5110326" y="2395737"/>
              <a:ext cx="3782155" cy="713866"/>
              <a:chOff x="1043948" y="2748760"/>
              <a:chExt cx="3782155" cy="713866"/>
            </a:xfrm>
          </p:grpSpPr>
          <p:sp>
            <p:nvSpPr>
              <p:cNvPr id="29" name="Rectangle 3">
                <a:extLst>
                  <a:ext uri="{FF2B5EF4-FFF2-40B4-BE49-F238E27FC236}">
                    <a16:creationId xmlns:a16="http://schemas.microsoft.com/office/drawing/2014/main" id="{3EA28D76-2608-42E3-B266-F5D55F1086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7" y="2748760"/>
                <a:ext cx="3710486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Встроенные инструменты для создания отчетов любых видов (таблицы, графики </a:t>
                </a:r>
                <a:b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</a:b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и т.п.) </a:t>
                </a:r>
              </a:p>
            </p:txBody>
          </p: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8BFF702A-896D-4301-B16C-108B41992C2B}"/>
                  </a:ext>
                </a:extLst>
              </p:cNvPr>
              <p:cNvGrpSpPr/>
              <p:nvPr/>
            </p:nvGrpSpPr>
            <p:grpSpPr>
              <a:xfrm>
                <a:off x="1043948" y="2817661"/>
                <a:ext cx="505272" cy="576064"/>
                <a:chOff x="1043948" y="1844824"/>
                <a:chExt cx="505272" cy="576064"/>
              </a:xfrm>
            </p:grpSpPr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7EDAA05E-DE48-48BC-88C0-E6FD48EE77C9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9E75B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B7A025DF-EB53-4FEC-BBBA-26B591450089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EEC600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07</a:t>
                  </a:r>
                </a:p>
              </p:txBody>
            </p:sp>
          </p:grp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38CEB48-C21E-436A-892A-4049D43F8B1B}"/>
                </a:ext>
              </a:extLst>
            </p:cNvPr>
            <p:cNvGrpSpPr/>
            <p:nvPr/>
          </p:nvGrpSpPr>
          <p:grpSpPr>
            <a:xfrm>
              <a:off x="5110326" y="1484784"/>
              <a:ext cx="4008171" cy="713866"/>
              <a:chOff x="1043948" y="1772816"/>
              <a:chExt cx="4008171" cy="713866"/>
            </a:xfrm>
          </p:grpSpPr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AA589A69-AEBC-4FE8-A4BD-A9CA6D502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1772816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Создание графических бизнес-процессов</a:t>
                </a:r>
                <a:endParaRPr kumimoji="0" lang="ru-RU" alt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0917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59A1F275-573C-4E3E-9A81-93932BF13C9B}"/>
                  </a:ext>
                </a:extLst>
              </p:cNvPr>
              <p:cNvGrpSpPr/>
              <p:nvPr/>
            </p:nvGrpSpPr>
            <p:grpSpPr>
              <a:xfrm>
                <a:off x="1043948" y="1841717"/>
                <a:ext cx="505272" cy="576064"/>
                <a:chOff x="1043948" y="1844824"/>
                <a:chExt cx="505272" cy="576064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66AE5149-A935-4A85-9420-9F74AC91E31F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CB855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>
                  <a:extLst>
                    <a:ext uri="{FF2B5EF4-FFF2-40B4-BE49-F238E27FC236}">
                      <a16:creationId xmlns:a16="http://schemas.microsoft.com/office/drawing/2014/main" id="{936EA9EB-7A09-41F0-B09A-A6E71402CF83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F69332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06</a:t>
                  </a:r>
                </a:p>
              </p:txBody>
            </p:sp>
          </p:grp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601D7D8-667B-4C5A-A023-9905A8C6EA76}"/>
                </a:ext>
              </a:extLst>
            </p:cNvPr>
            <p:cNvGrpSpPr/>
            <p:nvPr/>
          </p:nvGrpSpPr>
          <p:grpSpPr>
            <a:xfrm>
              <a:off x="5110326" y="3306690"/>
              <a:ext cx="4008171" cy="713866"/>
              <a:chOff x="1043948" y="3622401"/>
              <a:chExt cx="4008171" cy="713866"/>
            </a:xfrm>
          </p:grpSpPr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4AD87943-2946-445F-9505-F5946A4AAD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3622401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Налаженная система обучения пользователей, включая очное, дистанционное и электронное обучение </a:t>
                </a:r>
              </a:p>
            </p:txBody>
          </p: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923CD7D2-7AF6-4BAE-BC46-EC14AFEC9982}"/>
                  </a:ext>
                </a:extLst>
              </p:cNvPr>
              <p:cNvGrpSpPr/>
              <p:nvPr/>
            </p:nvGrpSpPr>
            <p:grpSpPr>
              <a:xfrm>
                <a:off x="1043948" y="3691302"/>
                <a:ext cx="505272" cy="576064"/>
                <a:chOff x="1043948" y="1844824"/>
                <a:chExt cx="505272" cy="576064"/>
              </a:xfrm>
            </p:grpSpPr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0BD52D73-1E10-4FE0-9D05-57259F9E53FD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CB855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FB40F26A-E89D-413C-AACC-74861B4538CB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F69332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08</a:t>
                  </a:r>
                </a:p>
              </p:txBody>
            </p:sp>
          </p:grp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45D34CC-9C86-40D7-B6E2-266AACE8ED40}"/>
                </a:ext>
              </a:extLst>
            </p:cNvPr>
            <p:cNvGrpSpPr/>
            <p:nvPr/>
          </p:nvGrpSpPr>
          <p:grpSpPr>
            <a:xfrm>
              <a:off x="5110326" y="4217643"/>
              <a:ext cx="4008171" cy="713866"/>
              <a:chOff x="1043948" y="4532577"/>
              <a:chExt cx="4008171" cy="713866"/>
            </a:xfrm>
          </p:grpSpPr>
          <p:sp>
            <p:nvSpPr>
              <p:cNvPr id="17" name="Rectangle 3">
                <a:extLst>
                  <a:ext uri="{FF2B5EF4-FFF2-40B4-BE49-F238E27FC236}">
                    <a16:creationId xmlns:a16="http://schemas.microsoft.com/office/drawing/2014/main" id="{943999EC-F7D1-43F8-BA18-B5988DD368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4532577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Оптимальное соотношение цена-качество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BCA6C164-B06A-4452-B09F-FD3B6E644FD0}"/>
                  </a:ext>
                </a:extLst>
              </p:cNvPr>
              <p:cNvGrpSpPr/>
              <p:nvPr/>
            </p:nvGrpSpPr>
            <p:grpSpPr>
              <a:xfrm>
                <a:off x="1043948" y="4601478"/>
                <a:ext cx="505272" cy="576064"/>
                <a:chOff x="1043948" y="1844824"/>
                <a:chExt cx="505272" cy="576064"/>
              </a:xfrm>
            </p:grpSpPr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DDF47895-9D4E-43E2-8D2B-F9088D2D8003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9E75B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94D31E8E-D5DB-4773-B8E4-9C66A056589D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EEC600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09</a:t>
                  </a:r>
                </a:p>
              </p:txBody>
            </p:sp>
          </p:grp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E214A94F-FA25-47EE-B997-AF740CF1856C}"/>
                </a:ext>
              </a:extLst>
            </p:cNvPr>
            <p:cNvGrpSpPr/>
            <p:nvPr/>
          </p:nvGrpSpPr>
          <p:grpSpPr>
            <a:xfrm>
              <a:off x="5110326" y="5128597"/>
              <a:ext cx="4008171" cy="713866"/>
              <a:chOff x="1043948" y="5416629"/>
              <a:chExt cx="4008171" cy="713866"/>
            </a:xfrm>
          </p:grpSpPr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254E123B-96C2-49FA-9060-6398C10DA2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5416629"/>
                <a:ext cx="3936503" cy="7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457200" lvl="1" indent="0" eaLnBrk="1" hangingPunct="1">
                  <a:buNone/>
                </a:pP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Свыше </a:t>
                </a:r>
                <a:r>
                  <a:rPr lang="ru-RU" altLang="ru-RU" sz="1200" b="1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2100</a:t>
                </a: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</a:rPr>
                  <a:t> завершенных проектов по внедрению «1С:Документооборот 8» - </a:t>
                </a:r>
                <a:r>
                  <a:rPr lang="ru-RU" altLang="ru-RU" sz="12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Arial"/>
                    <a:hlinkClick r:id="rId3"/>
                  </a:rPr>
                  <a:t>http://v8.1c.ru/doc8/</a:t>
                </a:r>
                <a:endParaRPr lang="ru-RU" altLang="ru-RU" sz="12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/>
                </a:endParaRPr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65FAC4FE-EAB1-42DC-AFBB-DD888FC32EA2}"/>
                  </a:ext>
                </a:extLst>
              </p:cNvPr>
              <p:cNvGrpSpPr/>
              <p:nvPr/>
            </p:nvGrpSpPr>
            <p:grpSpPr>
              <a:xfrm>
                <a:off x="1043948" y="5485530"/>
                <a:ext cx="505272" cy="576064"/>
                <a:chOff x="1043948" y="1844824"/>
                <a:chExt cx="505272" cy="576064"/>
              </a:xfrm>
            </p:grpSpPr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56419E0F-A312-4E14-9B1F-57A9C9B671E7}"/>
                    </a:ext>
                  </a:extLst>
                </p:cNvPr>
                <p:cNvSpPr/>
                <p:nvPr/>
              </p:nvSpPr>
              <p:spPr>
                <a:xfrm>
                  <a:off x="1043948" y="1844824"/>
                  <a:ext cx="288032" cy="576064"/>
                </a:xfrm>
                <a:prstGeom prst="rect">
                  <a:avLst/>
                </a:prstGeom>
                <a:solidFill>
                  <a:srgbClr val="FCB855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8272595B-BC07-48D3-87E0-75FA17CE72B4}"/>
                    </a:ext>
                  </a:extLst>
                </p:cNvPr>
                <p:cNvSpPr/>
                <p:nvPr/>
              </p:nvSpPr>
              <p:spPr>
                <a:xfrm>
                  <a:off x="1117512" y="1916856"/>
                  <a:ext cx="431708" cy="432000"/>
                </a:xfrm>
                <a:prstGeom prst="rect">
                  <a:avLst/>
                </a:prstGeom>
                <a:solidFill>
                  <a:srgbClr val="F69332"/>
                </a:solidFill>
                <a:ln>
                  <a:solidFill>
                    <a:srgbClr val="9B7F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sz="1600" b="1" dirty="0">
                      <a:latin typeface="Microsoft JhengHei UI" panose="020B0604030504040204" pitchFamily="34" charset="-120"/>
                      <a:ea typeface="Microsoft JhengHei UI" panose="020B0604030504040204" pitchFamily="34" charset="-120"/>
                      <a:cs typeface="Arial" panose="020B0604020202020204" pitchFamily="34" charset="0"/>
                    </a:rPr>
                    <a:t>10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68818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Решаемые задачи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7F838D9-8E86-4398-A18C-991CD878E28A}"/>
              </a:ext>
            </a:extLst>
          </p:cNvPr>
          <p:cNvSpPr/>
          <p:nvPr/>
        </p:nvSpPr>
        <p:spPr>
          <a:xfrm>
            <a:off x="2054176" y="889894"/>
            <a:ext cx="598245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ct val="30000"/>
              </a:spcAft>
              <a:buClr>
                <a:srgbClr val="CC0000"/>
              </a:buClr>
            </a:pPr>
            <a:r>
              <a:rPr lang="ru-RU" alt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ea typeface="Arial" charset="0"/>
                <a:cs typeface="Arial" pitchFamily="34" charset="0"/>
              </a:rPr>
              <a:t>Электронный архив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B03DEFB-B3D1-4AE6-A538-0630769283A6}"/>
              </a:ext>
            </a:extLst>
          </p:cNvPr>
          <p:cNvSpPr/>
          <p:nvPr/>
        </p:nvSpPr>
        <p:spPr>
          <a:xfrm>
            <a:off x="2425919" y="1213485"/>
            <a:ext cx="5052986" cy="64222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Управление контентом (структурированным, неструктурированным)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Организация структуры хранилища документов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Работа с безбумажными электронными документами (ЮЗДО)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A2534F6-122A-49FE-8E21-7959876C17B9}"/>
              </a:ext>
            </a:extLst>
          </p:cNvPr>
          <p:cNvSpPr/>
          <p:nvPr/>
        </p:nvSpPr>
        <p:spPr>
          <a:xfrm>
            <a:off x="770062" y="975719"/>
            <a:ext cx="1707108" cy="46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69332"/>
                </a:solidFill>
              </a:rPr>
              <a:t>01</a:t>
            </a:r>
            <a:endParaRPr lang="ru-RU" b="1" dirty="0">
              <a:solidFill>
                <a:srgbClr val="F69332"/>
              </a:solidFill>
            </a:endParaRPr>
          </a:p>
        </p:txBody>
      </p:sp>
      <p:sp>
        <p:nvSpPr>
          <p:cNvPr id="61" name="Шеврон 10">
            <a:extLst>
              <a:ext uri="{FF2B5EF4-FFF2-40B4-BE49-F238E27FC236}">
                <a16:creationId xmlns:a16="http://schemas.microsoft.com/office/drawing/2014/main" id="{A034B3AD-8226-4D95-96BA-EC8CAAC36DA3}"/>
              </a:ext>
            </a:extLst>
          </p:cNvPr>
          <p:cNvSpPr/>
          <p:nvPr/>
        </p:nvSpPr>
        <p:spPr>
          <a:xfrm>
            <a:off x="2137430" y="966719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Шеврон 11">
            <a:extLst>
              <a:ext uri="{FF2B5EF4-FFF2-40B4-BE49-F238E27FC236}">
                <a16:creationId xmlns:a16="http://schemas.microsoft.com/office/drawing/2014/main" id="{4C665670-3565-42D6-B1E7-385816134F92}"/>
              </a:ext>
            </a:extLst>
          </p:cNvPr>
          <p:cNvSpPr/>
          <p:nvPr/>
        </p:nvSpPr>
        <p:spPr>
          <a:xfrm>
            <a:off x="2236702" y="966719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Шеврон 12">
            <a:extLst>
              <a:ext uri="{FF2B5EF4-FFF2-40B4-BE49-F238E27FC236}">
                <a16:creationId xmlns:a16="http://schemas.microsoft.com/office/drawing/2014/main" id="{1DCD1CF0-73BC-45B4-82E1-D05B5CE2CE05}"/>
              </a:ext>
            </a:extLst>
          </p:cNvPr>
          <p:cNvSpPr/>
          <p:nvPr/>
        </p:nvSpPr>
        <p:spPr>
          <a:xfrm>
            <a:off x="2038158" y="966719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BB60F3A1-F5E7-4E16-8FE3-CC9E02BD5E4D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2477170" y="1209719"/>
            <a:ext cx="5400000" cy="7533"/>
          </a:xfrm>
          <a:prstGeom prst="line">
            <a:avLst/>
          </a:prstGeom>
          <a:ln w="19050">
            <a:solidFill>
              <a:srgbClr val="804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6932D144-F538-45F2-A0A0-F85AAE123106}"/>
              </a:ext>
            </a:extLst>
          </p:cNvPr>
          <p:cNvSpPr/>
          <p:nvPr/>
        </p:nvSpPr>
        <p:spPr>
          <a:xfrm>
            <a:off x="7802409" y="1171894"/>
            <a:ext cx="90000" cy="90715"/>
          </a:xfrm>
          <a:prstGeom prst="ellipse">
            <a:avLst/>
          </a:prstGeom>
          <a:solidFill>
            <a:srgbClr val="80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0430EBE6-1163-480B-8764-A7858E8EB17E}"/>
              </a:ext>
            </a:extLst>
          </p:cNvPr>
          <p:cNvSpPr/>
          <p:nvPr/>
        </p:nvSpPr>
        <p:spPr>
          <a:xfrm>
            <a:off x="770062" y="2001224"/>
            <a:ext cx="1707108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04910"/>
                </a:solidFill>
              </a:rPr>
              <a:t>02</a:t>
            </a:r>
            <a:endParaRPr lang="ru-RU" b="1" dirty="0">
              <a:solidFill>
                <a:srgbClr val="804910"/>
              </a:solidFill>
            </a:endParaRPr>
          </a:p>
        </p:txBody>
      </p:sp>
      <p:sp>
        <p:nvSpPr>
          <p:cNvPr id="68" name="Шеврон 18">
            <a:extLst>
              <a:ext uri="{FF2B5EF4-FFF2-40B4-BE49-F238E27FC236}">
                <a16:creationId xmlns:a16="http://schemas.microsoft.com/office/drawing/2014/main" id="{35248F7B-5791-4E13-8905-4203BE5FC411}"/>
              </a:ext>
            </a:extLst>
          </p:cNvPr>
          <p:cNvSpPr/>
          <p:nvPr/>
        </p:nvSpPr>
        <p:spPr>
          <a:xfrm>
            <a:off x="2137430" y="199222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Шеврон 19">
            <a:extLst>
              <a:ext uri="{FF2B5EF4-FFF2-40B4-BE49-F238E27FC236}">
                <a16:creationId xmlns:a16="http://schemas.microsoft.com/office/drawing/2014/main" id="{78D91401-5C5A-4DE5-A18F-063176D5A8F4}"/>
              </a:ext>
            </a:extLst>
          </p:cNvPr>
          <p:cNvSpPr/>
          <p:nvPr/>
        </p:nvSpPr>
        <p:spPr>
          <a:xfrm>
            <a:off x="2236702" y="199222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Шеврон 20">
            <a:extLst>
              <a:ext uri="{FF2B5EF4-FFF2-40B4-BE49-F238E27FC236}">
                <a16:creationId xmlns:a16="http://schemas.microsoft.com/office/drawing/2014/main" id="{8757A67E-57BA-4228-B99D-AF95B98499C7}"/>
              </a:ext>
            </a:extLst>
          </p:cNvPr>
          <p:cNvSpPr/>
          <p:nvPr/>
        </p:nvSpPr>
        <p:spPr>
          <a:xfrm>
            <a:off x="2038158" y="199222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C7C04BB-CB1B-40DA-BB93-BCF8CEF0C822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477170" y="2235224"/>
            <a:ext cx="5400000" cy="7533"/>
          </a:xfrm>
          <a:prstGeom prst="line">
            <a:avLst/>
          </a:prstGeom>
          <a:ln w="19050">
            <a:solidFill>
              <a:srgbClr val="804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E62095C5-5AE7-4653-A6A8-F4ED87391E7E}"/>
              </a:ext>
            </a:extLst>
          </p:cNvPr>
          <p:cNvSpPr/>
          <p:nvPr/>
        </p:nvSpPr>
        <p:spPr>
          <a:xfrm>
            <a:off x="7802409" y="2197399"/>
            <a:ext cx="90000" cy="90715"/>
          </a:xfrm>
          <a:prstGeom prst="ellipse">
            <a:avLst/>
          </a:prstGeom>
          <a:solidFill>
            <a:srgbClr val="80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BFEE8CE-24EC-4F0D-8DE3-E9FCE7EA7C8E}"/>
              </a:ext>
            </a:extLst>
          </p:cNvPr>
          <p:cNvSpPr/>
          <p:nvPr/>
        </p:nvSpPr>
        <p:spPr>
          <a:xfrm>
            <a:off x="2054176" y="3261400"/>
            <a:ext cx="583416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ct val="30000"/>
              </a:spcAft>
              <a:buClr>
                <a:srgbClr val="CC0000"/>
              </a:buClr>
            </a:pPr>
            <a:r>
              <a:rPr lang="ru-RU" alt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ea typeface="Arial" charset="0"/>
                <a:cs typeface="Arial" pitchFamily="34" charset="0"/>
              </a:rPr>
              <a:t>Поддержка коллективной работы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68720EEB-4DF0-4760-B9C7-5E37F50C4811}"/>
              </a:ext>
            </a:extLst>
          </p:cNvPr>
          <p:cNvSpPr/>
          <p:nvPr/>
        </p:nvSpPr>
        <p:spPr>
          <a:xfrm>
            <a:off x="755576" y="3331075"/>
            <a:ext cx="1703038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69332"/>
                </a:solidFill>
              </a:rPr>
              <a:t>03</a:t>
            </a:r>
            <a:endParaRPr lang="ru-RU" b="1" dirty="0">
              <a:solidFill>
                <a:srgbClr val="F69332"/>
              </a:solidFill>
            </a:endParaRPr>
          </a:p>
        </p:txBody>
      </p:sp>
      <p:sp>
        <p:nvSpPr>
          <p:cNvPr id="76" name="Шеврон 26">
            <a:extLst>
              <a:ext uri="{FF2B5EF4-FFF2-40B4-BE49-F238E27FC236}">
                <a16:creationId xmlns:a16="http://schemas.microsoft.com/office/drawing/2014/main" id="{AF8CD757-BEC4-4312-A58B-814055B06D0C}"/>
              </a:ext>
            </a:extLst>
          </p:cNvPr>
          <p:cNvSpPr/>
          <p:nvPr/>
        </p:nvSpPr>
        <p:spPr>
          <a:xfrm>
            <a:off x="2118874" y="3322075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Шеврон 27">
            <a:extLst>
              <a:ext uri="{FF2B5EF4-FFF2-40B4-BE49-F238E27FC236}">
                <a16:creationId xmlns:a16="http://schemas.microsoft.com/office/drawing/2014/main" id="{91BBF148-954C-4A7D-9932-E82261A272AC}"/>
              </a:ext>
            </a:extLst>
          </p:cNvPr>
          <p:cNvSpPr/>
          <p:nvPr/>
        </p:nvSpPr>
        <p:spPr>
          <a:xfrm>
            <a:off x="2218146" y="3322075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Шеврон 28">
            <a:extLst>
              <a:ext uri="{FF2B5EF4-FFF2-40B4-BE49-F238E27FC236}">
                <a16:creationId xmlns:a16="http://schemas.microsoft.com/office/drawing/2014/main" id="{1CC0DF41-9A79-46EF-9284-019BBE948B32}"/>
              </a:ext>
            </a:extLst>
          </p:cNvPr>
          <p:cNvSpPr/>
          <p:nvPr/>
        </p:nvSpPr>
        <p:spPr>
          <a:xfrm>
            <a:off x="2019602" y="3322075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6BF595ED-C532-4532-9B04-0A651974E3FC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2458614" y="3565075"/>
            <a:ext cx="5400000" cy="7533"/>
          </a:xfrm>
          <a:prstGeom prst="line">
            <a:avLst/>
          </a:prstGeom>
          <a:ln w="19050">
            <a:solidFill>
              <a:srgbClr val="804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вал 79">
            <a:extLst>
              <a:ext uri="{FF2B5EF4-FFF2-40B4-BE49-F238E27FC236}">
                <a16:creationId xmlns:a16="http://schemas.microsoft.com/office/drawing/2014/main" id="{A688F24E-1057-453B-9538-6AD5E170FA66}"/>
              </a:ext>
            </a:extLst>
          </p:cNvPr>
          <p:cNvSpPr/>
          <p:nvPr/>
        </p:nvSpPr>
        <p:spPr>
          <a:xfrm>
            <a:off x="7783853" y="3522712"/>
            <a:ext cx="90000" cy="90715"/>
          </a:xfrm>
          <a:prstGeom prst="ellipse">
            <a:avLst/>
          </a:prstGeom>
          <a:solidFill>
            <a:srgbClr val="80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57768C5C-18A8-434F-AC78-DFF4E2731868}"/>
              </a:ext>
            </a:extLst>
          </p:cNvPr>
          <p:cNvSpPr/>
          <p:nvPr/>
        </p:nvSpPr>
        <p:spPr>
          <a:xfrm>
            <a:off x="755576" y="3313075"/>
            <a:ext cx="1703038" cy="486000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1919CC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A1B1930-4463-42C6-891C-120F391B59A5}"/>
              </a:ext>
            </a:extLst>
          </p:cNvPr>
          <p:cNvSpPr/>
          <p:nvPr/>
        </p:nvSpPr>
        <p:spPr>
          <a:xfrm>
            <a:off x="2054176" y="4566520"/>
            <a:ext cx="583416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ct val="30000"/>
              </a:spcAft>
              <a:buClr>
                <a:srgbClr val="CC0000"/>
              </a:buClr>
            </a:pPr>
            <a:r>
              <a:rPr lang="ru-RU" alt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ea typeface="Arial" charset="0"/>
                <a:cs typeface="Arial" pitchFamily="34" charset="0"/>
              </a:rPr>
              <a:t>Делопроизводство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65E98F38-A82D-4DED-A05F-8205DB2F8E8B}"/>
              </a:ext>
            </a:extLst>
          </p:cNvPr>
          <p:cNvSpPr/>
          <p:nvPr/>
        </p:nvSpPr>
        <p:spPr>
          <a:xfrm>
            <a:off x="755576" y="4667434"/>
            <a:ext cx="1717526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04910"/>
                </a:solidFill>
              </a:rPr>
              <a:t>04</a:t>
            </a:r>
            <a:endParaRPr lang="ru-RU" b="1" dirty="0">
              <a:solidFill>
                <a:srgbClr val="804910"/>
              </a:solidFill>
            </a:endParaRPr>
          </a:p>
        </p:txBody>
      </p:sp>
      <p:sp>
        <p:nvSpPr>
          <p:cNvPr id="84" name="Шеврон 34">
            <a:extLst>
              <a:ext uri="{FF2B5EF4-FFF2-40B4-BE49-F238E27FC236}">
                <a16:creationId xmlns:a16="http://schemas.microsoft.com/office/drawing/2014/main" id="{47DF99D4-3A09-4674-ACB5-3496DC67B133}"/>
              </a:ext>
            </a:extLst>
          </p:cNvPr>
          <p:cNvSpPr/>
          <p:nvPr/>
        </p:nvSpPr>
        <p:spPr>
          <a:xfrm>
            <a:off x="2133362" y="465843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Шеврон 35">
            <a:extLst>
              <a:ext uri="{FF2B5EF4-FFF2-40B4-BE49-F238E27FC236}">
                <a16:creationId xmlns:a16="http://schemas.microsoft.com/office/drawing/2014/main" id="{4556E81F-291F-4ACA-B649-87F49F3FF263}"/>
              </a:ext>
            </a:extLst>
          </p:cNvPr>
          <p:cNvSpPr/>
          <p:nvPr/>
        </p:nvSpPr>
        <p:spPr>
          <a:xfrm>
            <a:off x="2232634" y="465843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6" name="Шеврон 36">
            <a:extLst>
              <a:ext uri="{FF2B5EF4-FFF2-40B4-BE49-F238E27FC236}">
                <a16:creationId xmlns:a16="http://schemas.microsoft.com/office/drawing/2014/main" id="{BF811D02-0DB6-4F29-B06A-9199B96D2120}"/>
              </a:ext>
            </a:extLst>
          </p:cNvPr>
          <p:cNvSpPr/>
          <p:nvPr/>
        </p:nvSpPr>
        <p:spPr>
          <a:xfrm>
            <a:off x="2034090" y="4658434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8049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6B82593F-5B77-4974-A501-14D28E13A82F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2473102" y="4901434"/>
            <a:ext cx="5400000" cy="7533"/>
          </a:xfrm>
          <a:prstGeom prst="line">
            <a:avLst/>
          </a:prstGeom>
          <a:ln w="19050">
            <a:solidFill>
              <a:srgbClr val="804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Овал 87">
            <a:extLst>
              <a:ext uri="{FF2B5EF4-FFF2-40B4-BE49-F238E27FC236}">
                <a16:creationId xmlns:a16="http://schemas.microsoft.com/office/drawing/2014/main" id="{42D84275-F902-4E33-8C0A-C88B8EC72B79}"/>
              </a:ext>
            </a:extLst>
          </p:cNvPr>
          <p:cNvSpPr/>
          <p:nvPr/>
        </p:nvSpPr>
        <p:spPr>
          <a:xfrm>
            <a:off x="7798341" y="4863609"/>
            <a:ext cx="90000" cy="90715"/>
          </a:xfrm>
          <a:prstGeom prst="ellipse">
            <a:avLst/>
          </a:prstGeom>
          <a:solidFill>
            <a:srgbClr val="80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F363CC7-2393-42B9-982D-DC4ECDD61CD8}"/>
              </a:ext>
            </a:extLst>
          </p:cNvPr>
          <p:cNvSpPr/>
          <p:nvPr/>
        </p:nvSpPr>
        <p:spPr>
          <a:xfrm>
            <a:off x="770062" y="4649434"/>
            <a:ext cx="1703039" cy="486000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1919CC"/>
              </a:solidFill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642811B-456D-4C1A-9E7A-37EDAAC830A8}"/>
              </a:ext>
            </a:extLst>
          </p:cNvPr>
          <p:cNvSpPr/>
          <p:nvPr/>
        </p:nvSpPr>
        <p:spPr>
          <a:xfrm>
            <a:off x="2054176" y="5718648"/>
            <a:ext cx="583416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ct val="30000"/>
              </a:spcAft>
              <a:buClr>
                <a:srgbClr val="CC0000"/>
              </a:buClr>
            </a:pPr>
            <a:r>
              <a:rPr lang="ru-RU" alt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ea typeface="Arial" charset="0"/>
                <a:cs typeface="Arial" pitchFamily="34" charset="0"/>
              </a:rPr>
              <a:t>Автоматизация типовых процессов организации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83E25685-E67B-414E-AE02-E0C27B235F8C}"/>
              </a:ext>
            </a:extLst>
          </p:cNvPr>
          <p:cNvSpPr/>
          <p:nvPr/>
        </p:nvSpPr>
        <p:spPr>
          <a:xfrm>
            <a:off x="755576" y="5819562"/>
            <a:ext cx="1717526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69332"/>
                </a:solidFill>
              </a:rPr>
              <a:t>05</a:t>
            </a:r>
            <a:endParaRPr lang="ru-RU" b="1" dirty="0">
              <a:solidFill>
                <a:srgbClr val="F69332"/>
              </a:solidFill>
            </a:endParaRPr>
          </a:p>
        </p:txBody>
      </p:sp>
      <p:sp>
        <p:nvSpPr>
          <p:cNvPr id="92" name="Шеврон 42">
            <a:extLst>
              <a:ext uri="{FF2B5EF4-FFF2-40B4-BE49-F238E27FC236}">
                <a16:creationId xmlns:a16="http://schemas.microsoft.com/office/drawing/2014/main" id="{19B53CF8-B5F1-4204-BF52-4ACFC26D762E}"/>
              </a:ext>
            </a:extLst>
          </p:cNvPr>
          <p:cNvSpPr/>
          <p:nvPr/>
        </p:nvSpPr>
        <p:spPr>
          <a:xfrm>
            <a:off x="2133362" y="5810562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Шеврон 43">
            <a:extLst>
              <a:ext uri="{FF2B5EF4-FFF2-40B4-BE49-F238E27FC236}">
                <a16:creationId xmlns:a16="http://schemas.microsoft.com/office/drawing/2014/main" id="{D8242767-F534-4008-B281-31D77921998C}"/>
              </a:ext>
            </a:extLst>
          </p:cNvPr>
          <p:cNvSpPr/>
          <p:nvPr/>
        </p:nvSpPr>
        <p:spPr>
          <a:xfrm>
            <a:off x="2232634" y="5810562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4" name="Шеврон 44">
            <a:extLst>
              <a:ext uri="{FF2B5EF4-FFF2-40B4-BE49-F238E27FC236}">
                <a16:creationId xmlns:a16="http://schemas.microsoft.com/office/drawing/2014/main" id="{DACDADDF-A5C4-4FAC-BFB1-F86ABCDCBFBC}"/>
              </a:ext>
            </a:extLst>
          </p:cNvPr>
          <p:cNvSpPr/>
          <p:nvPr/>
        </p:nvSpPr>
        <p:spPr>
          <a:xfrm>
            <a:off x="2034090" y="5810562"/>
            <a:ext cx="204054" cy="468000"/>
          </a:xfrm>
          <a:prstGeom prst="chevron">
            <a:avLst>
              <a:gd name="adj" fmla="val 100000"/>
            </a:avLst>
          </a:prstGeom>
          <a:ln>
            <a:solidFill>
              <a:srgbClr val="F69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2024ADE1-63E0-49A5-ACC7-88DB52F1DFDD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2473102" y="6053562"/>
            <a:ext cx="5400000" cy="7533"/>
          </a:xfrm>
          <a:prstGeom prst="line">
            <a:avLst/>
          </a:prstGeom>
          <a:ln w="19050">
            <a:solidFill>
              <a:srgbClr val="804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>
            <a:extLst>
              <a:ext uri="{FF2B5EF4-FFF2-40B4-BE49-F238E27FC236}">
                <a16:creationId xmlns:a16="http://schemas.microsoft.com/office/drawing/2014/main" id="{44BFBF89-2F4A-4171-AF9E-5B84E7E48BB1}"/>
              </a:ext>
            </a:extLst>
          </p:cNvPr>
          <p:cNvSpPr/>
          <p:nvPr/>
        </p:nvSpPr>
        <p:spPr>
          <a:xfrm>
            <a:off x="7798341" y="6015737"/>
            <a:ext cx="90000" cy="90715"/>
          </a:xfrm>
          <a:prstGeom prst="ellipse">
            <a:avLst/>
          </a:prstGeom>
          <a:solidFill>
            <a:srgbClr val="80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8A744113-C763-4644-8F09-33EEF6967A79}"/>
              </a:ext>
            </a:extLst>
          </p:cNvPr>
          <p:cNvSpPr/>
          <p:nvPr/>
        </p:nvSpPr>
        <p:spPr>
          <a:xfrm>
            <a:off x="755576" y="5801562"/>
            <a:ext cx="1717526" cy="486000"/>
          </a:xfrm>
          <a:prstGeom prst="rect">
            <a:avLst/>
          </a:prstGeom>
          <a:noFill/>
          <a:ln w="28575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1919CC"/>
              </a:solidFill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C8EDA66-62B6-489B-883D-86614979FCD3}"/>
              </a:ext>
            </a:extLst>
          </p:cNvPr>
          <p:cNvSpPr/>
          <p:nvPr/>
        </p:nvSpPr>
        <p:spPr>
          <a:xfrm>
            <a:off x="2054176" y="1905276"/>
            <a:ext cx="598245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ct val="30000"/>
              </a:spcAft>
              <a:buClr>
                <a:srgbClr val="CC0000"/>
              </a:buClr>
            </a:pPr>
            <a:r>
              <a:rPr lang="ru-RU" alt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ea typeface="Arial" charset="0"/>
                <a:cs typeface="Arial" pitchFamily="34" charset="0"/>
              </a:rPr>
              <a:t>Управление процессами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2B50A4C-21B5-4C34-B21C-25F6E1C8B878}"/>
              </a:ext>
            </a:extLst>
          </p:cNvPr>
          <p:cNvSpPr/>
          <p:nvPr/>
        </p:nvSpPr>
        <p:spPr>
          <a:xfrm>
            <a:off x="2425918" y="2227591"/>
            <a:ext cx="4801971" cy="10259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Средства моделирования процессов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Инструменты мониторинга и контроля процессов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Инструменты интеграции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Средства управления и контроля KPI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Инструменты реинжиниринга процессов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5B0ADE02-6FF3-4258-9FBF-B10CC35FC11C}"/>
              </a:ext>
            </a:extLst>
          </p:cNvPr>
          <p:cNvSpPr/>
          <p:nvPr/>
        </p:nvSpPr>
        <p:spPr>
          <a:xfrm>
            <a:off x="2407363" y="3564163"/>
            <a:ext cx="4692310" cy="102592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Работа с заданиями и средства контроля исполнения заданий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Средства коллективной работы с документами 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Поддержка инструментов согласования 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Информирование и напоминания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Управление совещаниями и мероприятиями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DB9821A-D2AD-44D4-A4B9-6B7787FBABD7}"/>
              </a:ext>
            </a:extLst>
          </p:cNvPr>
          <p:cNvSpPr/>
          <p:nvPr/>
        </p:nvSpPr>
        <p:spPr>
          <a:xfrm>
            <a:off x="2425919" y="4901434"/>
            <a:ext cx="3227165" cy="83407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Регистрация документов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Работа с резолюциями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Контроль исполнительской дисциплины</a:t>
            </a:r>
          </a:p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Архивное делопроизводство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6CDB336-C98F-49FF-B15F-B4C4982BC9F4}"/>
              </a:ext>
            </a:extLst>
          </p:cNvPr>
          <p:cNvSpPr/>
          <p:nvPr/>
        </p:nvSpPr>
        <p:spPr>
          <a:xfrm>
            <a:off x="2425919" y="6065252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Aft>
                <a:spcPts val="200"/>
              </a:spcAft>
              <a:buClr>
                <a:srgbClr val="CC0000"/>
              </a:buClr>
            </a:pPr>
            <a:r>
              <a:rPr lang="ru-RU" altLang="ru-RU" sz="1080" dirty="0">
                <a:solidFill>
                  <a:schemeClr val="bg2">
                    <a:lumMod val="75000"/>
                  </a:schemeClr>
                </a:solidFill>
                <a:ea typeface="Arial" charset="0"/>
                <a:cs typeface="Arial" pitchFamily="34" charset="0"/>
              </a:rPr>
              <a:t>Управление договорами</a:t>
            </a: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622E746E-04E6-4CC8-B5A1-3E3A88BE6098}"/>
              </a:ext>
            </a:extLst>
          </p:cNvPr>
          <p:cNvGrpSpPr/>
          <p:nvPr/>
        </p:nvGrpSpPr>
        <p:grpSpPr>
          <a:xfrm>
            <a:off x="8016690" y="874219"/>
            <a:ext cx="648000" cy="648000"/>
            <a:chOff x="8132800" y="946227"/>
            <a:chExt cx="648000" cy="648000"/>
          </a:xfrm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F550C83F-6BB8-48DD-A480-D8B9542DC307}"/>
                </a:ext>
              </a:extLst>
            </p:cNvPr>
            <p:cNvSpPr/>
            <p:nvPr/>
          </p:nvSpPr>
          <p:spPr>
            <a:xfrm>
              <a:off x="8132800" y="946227"/>
              <a:ext cx="648000" cy="648000"/>
            </a:xfrm>
            <a:prstGeom prst="ellipse">
              <a:avLst/>
            </a:prstGeom>
            <a:noFill/>
            <a:ln w="22225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5B6872E0-ED4A-4A1D-ADA0-C76C3B0E8707}"/>
                </a:ext>
              </a:extLst>
            </p:cNvPr>
            <p:cNvSpPr/>
            <p:nvPr/>
          </p:nvSpPr>
          <p:spPr>
            <a:xfrm>
              <a:off x="8132800" y="946227"/>
              <a:ext cx="648000" cy="648000"/>
            </a:xfrm>
            <a:prstGeom prst="ellipse">
              <a:avLst/>
            </a:prstGeom>
            <a:noFill/>
            <a:ln w="22225">
              <a:solidFill>
                <a:srgbClr val="804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5A974044-172E-4623-B101-64DB274ED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106" y="1071533"/>
              <a:ext cx="397389" cy="397389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118B375-8C32-43D4-B953-4FBE42EF5AF5}"/>
              </a:ext>
            </a:extLst>
          </p:cNvPr>
          <p:cNvGrpSpPr/>
          <p:nvPr/>
        </p:nvGrpSpPr>
        <p:grpSpPr>
          <a:xfrm>
            <a:off x="8016690" y="1902224"/>
            <a:ext cx="648000" cy="648000"/>
            <a:chOff x="8132800" y="1974232"/>
            <a:chExt cx="648000" cy="648000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2B06E70F-B015-46F8-9E64-1522C9F8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128" y="2080247"/>
              <a:ext cx="439326" cy="439326"/>
            </a:xfrm>
            <a:prstGeom prst="rect">
              <a:avLst/>
            </a:prstGeom>
          </p:spPr>
        </p:pic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C2BBA343-6F62-4D06-8D0C-D9E9B8B4389B}"/>
                </a:ext>
              </a:extLst>
            </p:cNvPr>
            <p:cNvSpPr/>
            <p:nvPr/>
          </p:nvSpPr>
          <p:spPr>
            <a:xfrm>
              <a:off x="8132800" y="1974232"/>
              <a:ext cx="648000" cy="648000"/>
            </a:xfrm>
            <a:prstGeom prst="ellipse">
              <a:avLst/>
            </a:prstGeom>
            <a:noFill/>
            <a:ln w="22225">
              <a:solidFill>
                <a:srgbClr val="804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EE48A9A6-2337-44F6-922B-A72022864879}"/>
              </a:ext>
            </a:extLst>
          </p:cNvPr>
          <p:cNvGrpSpPr/>
          <p:nvPr/>
        </p:nvGrpSpPr>
        <p:grpSpPr>
          <a:xfrm>
            <a:off x="7989495" y="3244069"/>
            <a:ext cx="648000" cy="648000"/>
            <a:chOff x="8105605" y="3316077"/>
            <a:chExt cx="648000" cy="648000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898D9EE7-6233-4264-8C72-9F07EB0A3903}"/>
                </a:ext>
              </a:extLst>
            </p:cNvPr>
            <p:cNvSpPr/>
            <p:nvPr/>
          </p:nvSpPr>
          <p:spPr>
            <a:xfrm>
              <a:off x="8105605" y="3316077"/>
              <a:ext cx="648000" cy="648000"/>
            </a:xfrm>
            <a:prstGeom prst="ellipse">
              <a:avLst/>
            </a:prstGeom>
            <a:noFill/>
            <a:ln w="22225">
              <a:solidFill>
                <a:srgbClr val="804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D85175CD-947D-473A-9680-0901ACA0D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797" y="3352260"/>
              <a:ext cx="485616" cy="485616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4ADE5618-B06B-41F1-8590-FC8DF8E359EA}"/>
              </a:ext>
            </a:extLst>
          </p:cNvPr>
          <p:cNvGrpSpPr/>
          <p:nvPr/>
        </p:nvGrpSpPr>
        <p:grpSpPr>
          <a:xfrm>
            <a:off x="8019107" y="4581200"/>
            <a:ext cx="648000" cy="648000"/>
            <a:chOff x="8135217" y="4653208"/>
            <a:chExt cx="648000" cy="648000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E0757D74-71F4-4A51-91CA-626675C183BE}"/>
                </a:ext>
              </a:extLst>
            </p:cNvPr>
            <p:cNvSpPr/>
            <p:nvPr/>
          </p:nvSpPr>
          <p:spPr>
            <a:xfrm>
              <a:off x="8135217" y="4653208"/>
              <a:ext cx="648000" cy="648000"/>
            </a:xfrm>
            <a:prstGeom prst="ellipse">
              <a:avLst/>
            </a:prstGeom>
            <a:noFill/>
            <a:ln w="22225">
              <a:solidFill>
                <a:srgbClr val="804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201BB710-09E7-432B-95BD-B02F63AD8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258" y="4739442"/>
              <a:ext cx="427719" cy="427719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EE4FB168-CAEA-4349-B02C-34460EBABD24}"/>
              </a:ext>
            </a:extLst>
          </p:cNvPr>
          <p:cNvGrpSpPr/>
          <p:nvPr/>
        </p:nvGrpSpPr>
        <p:grpSpPr>
          <a:xfrm>
            <a:off x="8019107" y="5733328"/>
            <a:ext cx="648000" cy="648000"/>
            <a:chOff x="8135217" y="5805336"/>
            <a:chExt cx="648000" cy="648000"/>
          </a:xfrm>
        </p:grpSpPr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D9F05095-7F03-41F7-97D4-B627F415CB3E}"/>
                </a:ext>
              </a:extLst>
            </p:cNvPr>
            <p:cNvSpPr/>
            <p:nvPr/>
          </p:nvSpPr>
          <p:spPr>
            <a:xfrm>
              <a:off x="8135217" y="5805336"/>
              <a:ext cx="648000" cy="648000"/>
            </a:xfrm>
            <a:prstGeom prst="ellipse">
              <a:avLst/>
            </a:prstGeom>
            <a:noFill/>
            <a:ln w="22225">
              <a:solidFill>
                <a:srgbClr val="804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8F079689-D290-41D7-8D60-AB4B9165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975" y="586080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45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Модели организации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документооборота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904A5-C5E1-44E1-98FE-EADE9F868A2E}"/>
              </a:ext>
            </a:extLst>
          </p:cNvPr>
          <p:cNvSpPr txBox="1"/>
          <p:nvPr/>
        </p:nvSpPr>
        <p:spPr>
          <a:xfrm>
            <a:off x="621396" y="4136515"/>
            <a:ext cx="144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Документы 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бумажных носителях</a:t>
            </a:r>
          </a:p>
        </p:txBody>
      </p:sp>
      <p:sp>
        <p:nvSpPr>
          <p:cNvPr id="14" name="Шеврон 3">
            <a:extLst>
              <a:ext uri="{FF2B5EF4-FFF2-40B4-BE49-F238E27FC236}">
                <a16:creationId xmlns:a16="http://schemas.microsoft.com/office/drawing/2014/main" id="{1C99A32C-BA93-491A-89B5-44EB96D99FE1}"/>
              </a:ext>
            </a:extLst>
          </p:cNvPr>
          <p:cNvSpPr/>
          <p:nvPr/>
        </p:nvSpPr>
        <p:spPr>
          <a:xfrm>
            <a:off x="932297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Шеврон 4">
            <a:extLst>
              <a:ext uri="{FF2B5EF4-FFF2-40B4-BE49-F238E27FC236}">
                <a16:creationId xmlns:a16="http://schemas.microsoft.com/office/drawing/2014/main" id="{FA5D3FDA-C0DE-45CA-ACEB-D41E92C9216F}"/>
              </a:ext>
            </a:extLst>
          </p:cNvPr>
          <p:cNvSpPr/>
          <p:nvPr/>
        </p:nvSpPr>
        <p:spPr>
          <a:xfrm>
            <a:off x="1331640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17FC7B1-2C46-4ABB-A371-B3E1A4B587CD}"/>
              </a:ext>
            </a:extLst>
          </p:cNvPr>
          <p:cNvSpPr/>
          <p:nvPr/>
        </p:nvSpPr>
        <p:spPr>
          <a:xfrm>
            <a:off x="1944735" y="2859735"/>
            <a:ext cx="540000" cy="540000"/>
          </a:xfrm>
          <a:prstGeom prst="ellipse">
            <a:avLst/>
          </a:prstGeom>
          <a:solidFill>
            <a:srgbClr val="FBEEB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Шеврон 3">
            <a:extLst>
              <a:ext uri="{FF2B5EF4-FFF2-40B4-BE49-F238E27FC236}">
                <a16:creationId xmlns:a16="http://schemas.microsoft.com/office/drawing/2014/main" id="{DAE5DDB9-E069-496A-9AD0-935269373BF9}"/>
              </a:ext>
            </a:extLst>
          </p:cNvPr>
          <p:cNvSpPr/>
          <p:nvPr/>
        </p:nvSpPr>
        <p:spPr>
          <a:xfrm>
            <a:off x="2758560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FFB9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Шеврон 4">
            <a:extLst>
              <a:ext uri="{FF2B5EF4-FFF2-40B4-BE49-F238E27FC236}">
                <a16:creationId xmlns:a16="http://schemas.microsoft.com/office/drawing/2014/main" id="{794A98D5-BEE6-48A3-81C5-06E74BB6DEF0}"/>
              </a:ext>
            </a:extLst>
          </p:cNvPr>
          <p:cNvSpPr/>
          <p:nvPr/>
        </p:nvSpPr>
        <p:spPr>
          <a:xfrm>
            <a:off x="3157903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FF75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17D9343D-2F83-468D-A96A-47AD60C216EE}"/>
              </a:ext>
            </a:extLst>
          </p:cNvPr>
          <p:cNvSpPr/>
          <p:nvPr/>
        </p:nvSpPr>
        <p:spPr>
          <a:xfrm>
            <a:off x="3770998" y="2859735"/>
            <a:ext cx="540000" cy="540000"/>
          </a:xfrm>
          <a:prstGeom prst="ellipse">
            <a:avLst/>
          </a:prstGeom>
          <a:solidFill>
            <a:srgbClr val="FBEEB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Шеврон 3">
            <a:extLst>
              <a:ext uri="{FF2B5EF4-FFF2-40B4-BE49-F238E27FC236}">
                <a16:creationId xmlns:a16="http://schemas.microsoft.com/office/drawing/2014/main" id="{3B79BEC6-30A9-4892-836D-233D26B22222}"/>
              </a:ext>
            </a:extLst>
          </p:cNvPr>
          <p:cNvSpPr/>
          <p:nvPr/>
        </p:nvSpPr>
        <p:spPr>
          <a:xfrm>
            <a:off x="4602447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Шеврон 4">
            <a:extLst>
              <a:ext uri="{FF2B5EF4-FFF2-40B4-BE49-F238E27FC236}">
                <a16:creationId xmlns:a16="http://schemas.microsoft.com/office/drawing/2014/main" id="{6ADF9EB7-FC27-47B6-BA76-67FD61EB1AE7}"/>
              </a:ext>
            </a:extLst>
          </p:cNvPr>
          <p:cNvSpPr/>
          <p:nvPr/>
        </p:nvSpPr>
        <p:spPr>
          <a:xfrm>
            <a:off x="5001790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E372D1E-A5DC-4DE2-91A4-FA3E53EE127C}"/>
              </a:ext>
            </a:extLst>
          </p:cNvPr>
          <p:cNvSpPr/>
          <p:nvPr/>
        </p:nvSpPr>
        <p:spPr>
          <a:xfrm>
            <a:off x="5614885" y="2859735"/>
            <a:ext cx="540000" cy="540000"/>
          </a:xfrm>
          <a:prstGeom prst="ellipse">
            <a:avLst/>
          </a:prstGeom>
          <a:solidFill>
            <a:srgbClr val="FBEEB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Шеврон 3">
            <a:extLst>
              <a:ext uri="{FF2B5EF4-FFF2-40B4-BE49-F238E27FC236}">
                <a16:creationId xmlns:a16="http://schemas.microsoft.com/office/drawing/2014/main" id="{AC85F994-D9DB-4DE6-9259-4D7739C6DA3F}"/>
              </a:ext>
            </a:extLst>
          </p:cNvPr>
          <p:cNvSpPr/>
          <p:nvPr/>
        </p:nvSpPr>
        <p:spPr>
          <a:xfrm>
            <a:off x="6441790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C2E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Шеврон 4">
            <a:extLst>
              <a:ext uri="{FF2B5EF4-FFF2-40B4-BE49-F238E27FC236}">
                <a16:creationId xmlns:a16="http://schemas.microsoft.com/office/drawing/2014/main" id="{2553D505-2B0D-4D6A-8CB3-AD5E515F1F4A}"/>
              </a:ext>
            </a:extLst>
          </p:cNvPr>
          <p:cNvSpPr/>
          <p:nvPr/>
        </p:nvSpPr>
        <p:spPr>
          <a:xfrm>
            <a:off x="6841133" y="2229735"/>
            <a:ext cx="1440000" cy="1800000"/>
          </a:xfrm>
          <a:prstGeom prst="chevron">
            <a:avLst>
              <a:gd name="adj" fmla="val 6350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BF46DED-9699-4EF2-80A6-0E6FDEB51878}"/>
              </a:ext>
            </a:extLst>
          </p:cNvPr>
          <p:cNvSpPr/>
          <p:nvPr/>
        </p:nvSpPr>
        <p:spPr>
          <a:xfrm>
            <a:off x="7454228" y="2859735"/>
            <a:ext cx="540000" cy="540000"/>
          </a:xfrm>
          <a:prstGeom prst="ellipse">
            <a:avLst/>
          </a:prstGeom>
          <a:solidFill>
            <a:srgbClr val="FBEEB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FB37C1-9EED-4117-9E02-DB5F2EC58155}"/>
              </a:ext>
            </a:extLst>
          </p:cNvPr>
          <p:cNvSpPr txBox="1"/>
          <p:nvPr/>
        </p:nvSpPr>
        <p:spPr>
          <a:xfrm>
            <a:off x="2518761" y="4136515"/>
            <a:ext cx="1679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Сканированные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образы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документов +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документы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бумажных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носителях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26AE02-9CE4-46EB-9744-5CB842CDADF3}"/>
              </a:ext>
            </a:extLst>
          </p:cNvPr>
          <p:cNvSpPr txBox="1"/>
          <p:nvPr/>
        </p:nvSpPr>
        <p:spPr>
          <a:xfrm>
            <a:off x="4450600" y="4136515"/>
            <a:ext cx="144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Электронные документы + документы на бумажных носителях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076DC5-366C-4C99-874C-965DA6EF9570}"/>
              </a:ext>
            </a:extLst>
          </p:cNvPr>
          <p:cNvSpPr txBox="1"/>
          <p:nvPr/>
        </p:nvSpPr>
        <p:spPr>
          <a:xfrm>
            <a:off x="6347965" y="4136515"/>
            <a:ext cx="167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Электронные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280836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1EDF21-05EB-4247-A502-075FCB27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65</a:t>
            </a:fld>
            <a:endParaRPr lang="ru-RU" alt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03F11A0-3E75-4A58-B4E4-EF876E019BAE}"/>
              </a:ext>
            </a:extLst>
          </p:cNvPr>
          <p:cNvSpPr txBox="1">
            <a:spLocks/>
          </p:cNvSpPr>
          <p:nvPr/>
        </p:nvSpPr>
        <p:spPr>
          <a:xfrm>
            <a:off x="827584" y="1988840"/>
            <a:ext cx="7886700" cy="180080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ru-RU" sz="4000" dirty="0">
                <a:solidFill>
                  <a:srgbClr val="C00000"/>
                </a:solidFill>
              </a:rPr>
              <a:t>Электронный архив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A887C19-AF47-4F9D-A4EC-D3F320ED08C5}"/>
              </a:ext>
            </a:extLst>
          </p:cNvPr>
          <p:cNvSpPr txBox="1">
            <a:spLocks/>
          </p:cNvSpPr>
          <p:nvPr/>
        </p:nvSpPr>
        <p:spPr>
          <a:xfrm>
            <a:off x="809634" y="4098370"/>
            <a:ext cx="4825144" cy="130405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Централизованное хранилище всех документов организации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EB3592A-B6B6-4A3D-ADF8-2D8EC94CBAD1}"/>
              </a:ext>
            </a:extLst>
          </p:cNvPr>
          <p:cNvCxnSpPr/>
          <p:nvPr/>
        </p:nvCxnSpPr>
        <p:spPr>
          <a:xfrm>
            <a:off x="810241" y="3798977"/>
            <a:ext cx="778929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9FD7BD7-8C34-4DF5-A718-D3DCDDF84144}"/>
              </a:ext>
            </a:extLst>
          </p:cNvPr>
          <p:cNvCxnSpPr/>
          <p:nvPr/>
        </p:nvCxnSpPr>
        <p:spPr>
          <a:xfrm>
            <a:off x="810241" y="5679098"/>
            <a:ext cx="778929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6DE868E-671B-469D-83BF-CAF789CF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33" y="3815306"/>
            <a:ext cx="2857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47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Какие документы можно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переводить в электронный вид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1DA4C71-25BC-4524-81FA-FE786B764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132912"/>
              </p:ext>
            </p:extLst>
          </p:nvPr>
        </p:nvGraphicFramePr>
        <p:xfrm>
          <a:off x="611560" y="1366835"/>
          <a:ext cx="8062861" cy="456774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589031">
                  <a:extLst>
                    <a:ext uri="{9D8B030D-6E8A-4147-A177-3AD203B41FA5}">
                      <a16:colId xmlns:a16="http://schemas.microsoft.com/office/drawing/2014/main" val="1488005378"/>
                    </a:ext>
                  </a:extLst>
                </a:gridCol>
                <a:gridCol w="3595545">
                  <a:extLst>
                    <a:ext uri="{9D8B030D-6E8A-4147-A177-3AD203B41FA5}">
                      <a16:colId xmlns:a16="http://schemas.microsoft.com/office/drawing/2014/main" val="2800171465"/>
                    </a:ext>
                  </a:extLst>
                </a:gridCol>
                <a:gridCol w="2878285">
                  <a:extLst>
                    <a:ext uri="{9D8B030D-6E8A-4147-A177-3AD203B41FA5}">
                      <a16:colId xmlns:a16="http://schemas.microsoft.com/office/drawing/2014/main" val="1173943628"/>
                    </a:ext>
                  </a:extLst>
                </a:gridCol>
              </a:tblGrid>
              <a:tr h="42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Критерий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Для ФОИВ</a:t>
                      </a:r>
                    </a:p>
                  </a:txBody>
                  <a:tcPr marL="14055" marR="14055" marT="14055" marB="14055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u="none" strike="noStrike" dirty="0">
                          <a:effectLst/>
                        </a:rPr>
                        <a:t>Для коммерческих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организаций</a:t>
                      </a:r>
                    </a:p>
                  </a:txBody>
                  <a:tcPr marL="14055" marR="14055" marT="14055" marB="14055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E9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63060"/>
                  </a:ext>
                </a:extLst>
              </a:tr>
              <a:tr h="1259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300" b="1" u="none" strike="noStrike" dirty="0">
                          <a:effectLst/>
                        </a:rPr>
                        <a:t>Внешняя норма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Приказ </a:t>
                      </a:r>
                      <a:r>
                        <a:rPr lang="ru-RU" sz="13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Росархива</a:t>
                      </a: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от 29.04.2011 N 32 </a:t>
                      </a: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/>
                      </a:r>
                      <a:b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</a:b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«Об утверждении Рекомендаций по подготовке ФОИВ перечней документов, создание, хранение и использование которых должно осуществляться в форме электронных документов при организации внутренней деятельности»</a:t>
                      </a:r>
                    </a:p>
                  </a:txBody>
                  <a:tcPr marL="50822" marR="508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ГОСТ Р 54989-2012/</a:t>
                      </a:r>
                      <a:r>
                        <a:rPr lang="en-US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ISO/TR 18492</a:t>
                      </a: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2005</a:t>
                      </a:r>
                      <a:endParaRPr lang="ru-RU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«Обеспечение долговременной сохранности электронных документов»</a:t>
                      </a: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68695"/>
                  </a:ext>
                </a:extLst>
              </a:tr>
              <a:tr h="9876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Установленное правило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В электронном виде не издаются и не хранятся документы долговременного (более 10 лет) и постоянного срока хранения</a:t>
                      </a:r>
                    </a:p>
                  </a:txBody>
                  <a:tcPr marL="50822" marR="50822" marT="0" marB="0" anchor="ctr">
                    <a:solidFill>
                      <a:srgbClr val="FCF3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Организация готова обеспечить долговременную сохранность документов</a:t>
                      </a: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F3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77188"/>
                  </a:ext>
                </a:extLst>
              </a:tr>
              <a:tr h="807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88900" indent="0" algn="l"/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Виды документов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Проекты документов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Информационно-справочные документы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Внутренняя переписка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Журналы регистрации, учета и контроля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Первичные бухгалтерские документы</a:t>
                      </a:r>
                    </a:p>
                  </a:txBody>
                  <a:tcPr marL="50822" marR="508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Все документы из варианта для ФОИВ </a:t>
                      </a:r>
                      <a:r>
                        <a:rPr lang="ru-RU" sz="1100" u="none" strike="noStrike" kern="1200" dirty="0">
                          <a:solidFill>
                            <a:srgbClr val="C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+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Распорядительные документы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Протоколы собраний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Договоры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Финансовые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Бухгалтерские</a:t>
                      </a: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4550"/>
                  </a:ext>
                </a:extLst>
              </a:tr>
              <a:tr h="807381"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Законодательного запрета на перевод документов в электронный вид </a:t>
                      </a:r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НЕТ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Исключение: кадровые документы</a:t>
                      </a:r>
                    </a:p>
                  </a:txBody>
                  <a:tcPr marL="14055" marR="14055" marT="14055" marB="1405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50822" marR="50822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16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554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План перехода на безбумажный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документооборот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71E6C5-CA6B-4B9F-810A-B5BE0AE84CC8}"/>
              </a:ext>
            </a:extLst>
          </p:cNvPr>
          <p:cNvSpPr/>
          <p:nvPr/>
        </p:nvSpPr>
        <p:spPr>
          <a:xfrm>
            <a:off x="1036440" y="1291728"/>
            <a:ext cx="684076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Определить: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виды документов, участвующих:</a:t>
            </a:r>
          </a:p>
          <a:p>
            <a:pPr marL="1168400" lvl="2" indent="-254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 внутреннем документообороте</a:t>
            </a:r>
          </a:p>
          <a:p>
            <a:pPr marL="1168400" lvl="2" indent="-254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 внешнем обмене с контрагентами через ЭДО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и экономическую целесообразность перевода каждого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вид ЭП для каждого вида электронного документа</a:t>
            </a:r>
          </a:p>
          <a:p>
            <a:pPr marL="361950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Описать ИТ-ландшафт </a:t>
            </a:r>
          </a:p>
          <a:p>
            <a:pPr marL="819150" lvl="1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части информационных систем, задействованных в корпоративном документообороте</a:t>
            </a:r>
          </a:p>
          <a:p>
            <a:pPr marL="361950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Разработать требования:</a:t>
            </a:r>
          </a:p>
          <a:p>
            <a:pPr marL="819150" lvl="1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автоматизации процессов обработки документов в электронном виде</a:t>
            </a:r>
          </a:p>
          <a:p>
            <a:pPr marL="819150" lvl="1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создания архива электронных документов в 1С:Документообороте</a:t>
            </a:r>
          </a:p>
          <a:p>
            <a:pPr marL="819150" lvl="1" indent="-3619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 интеграции информационных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1304013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Карточка электронного документа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6603F1-4733-4999-AAE3-1713EC485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96" y="1108378"/>
            <a:ext cx="7592170" cy="128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каждый документ/файл в программе заводится учетно-регистрационная карточка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Карточка содержит необходимый набор реквизитов, но можно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добавить</a:t>
            </a:r>
            <a:r>
              <a:rPr kumimoji="0" lang="ru-RU" altLang="ru-RU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дополнительные</a:t>
            </a:r>
            <a:r>
              <a:rPr kumimoji="0" lang="ru-RU" altLang="ru-RU" sz="1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реквизиты или </a:t>
            </a:r>
            <a:r>
              <a:rPr kumimoji="0" lang="ru-RU" altLang="ru-RU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выключить неиспользуемые </a:t>
            </a:r>
            <a:r>
              <a:rPr kumimoji="0" lang="ru-RU" altLang="ru-RU" sz="1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поля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 карточке прилагается отсканированная копия документа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5E2688-DBD5-482F-918E-D7713694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97" y="2392963"/>
            <a:ext cx="5561578" cy="3539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EC491C-6BD8-4EF1-B16C-BA929B019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856" y="3993673"/>
            <a:ext cx="3902398" cy="2459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EFB7EAC-F7F3-4623-A3A3-D7C1AE18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960" y="2780927"/>
            <a:ext cx="2790464" cy="1000309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Хранит сам договор и все, что с ним связано</a:t>
            </a:r>
          </a:p>
        </p:txBody>
      </p:sp>
    </p:spTree>
    <p:extLst>
      <p:ext uri="{BB962C8B-B14F-4D97-AF65-F5344CB8AC3E}">
        <p14:creationId xmlns:p14="http://schemas.microsoft.com/office/powerpoint/2010/main" val="3795024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Возможность расширения состава </a:t>
            </a:r>
            <a:b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реквизитов карточки документа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C9708E-BD22-42C6-8934-C9C97FDF3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22" y="1265522"/>
            <a:ext cx="5227030" cy="3120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E96347A-6B29-4545-961C-40E64384E435}"/>
              </a:ext>
            </a:extLst>
          </p:cNvPr>
          <p:cNvSpPr/>
          <p:nvPr/>
        </p:nvSpPr>
        <p:spPr>
          <a:xfrm>
            <a:off x="772850" y="1747842"/>
            <a:ext cx="2257893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Системе есть возможность добавления собственных дополнительных характеристик и сведений для элементов справочников, не внося изменений в код 1С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дополнительные характеристики можно выводить в отчет в качестве аналитических разрезов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Список объектов, для которых возможно добавление доп. реквизитов, ограничивается программно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CAEB81-ECB5-4F94-8BD4-3DA496E60589}"/>
              </a:ext>
            </a:extLst>
          </p:cNvPr>
          <p:cNvSpPr/>
          <p:nvPr/>
        </p:nvSpPr>
        <p:spPr>
          <a:xfrm>
            <a:off x="3098665" y="1988839"/>
            <a:ext cx="1473335" cy="1994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2B69D-0BDB-42DD-A4C3-E36201B4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18" y="2677665"/>
            <a:ext cx="3585057" cy="2473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C80975-BC62-45BB-B4FB-32F0C3C80413}"/>
              </a:ext>
            </a:extLst>
          </p:cNvPr>
          <p:cNvCxnSpPr/>
          <p:nvPr/>
        </p:nvCxnSpPr>
        <p:spPr>
          <a:xfrm flipH="1">
            <a:off x="6740796" y="2402181"/>
            <a:ext cx="172197" cy="27548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w="lg" len="med"/>
            <a:tailEnd type="triangle" w="lg" len="lg"/>
          </a:ln>
          <a:effectLst/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8B9FF4-C317-4846-B64F-128903245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03" y="4598005"/>
            <a:ext cx="3444230" cy="20713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1F000F7-5D47-4B56-913F-8EE349C686F2}"/>
              </a:ext>
            </a:extLst>
          </p:cNvPr>
          <p:cNvSpPr/>
          <p:nvPr/>
        </p:nvSpPr>
        <p:spPr>
          <a:xfrm>
            <a:off x="3513161" y="5741317"/>
            <a:ext cx="3155627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7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7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273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Интеграция СУБД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</a:t>
            </a: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платформой «1С:Предприятие 8» набирает обороты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D43EAB-5A68-46AA-9E56-D0F0EBCAD35E}"/>
              </a:ext>
            </a:extLst>
          </p:cNvPr>
          <p:cNvSpPr/>
          <p:nvPr/>
        </p:nvSpPr>
        <p:spPr>
          <a:xfrm>
            <a:off x="981944" y="1194121"/>
            <a:ext cx="77048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2017 году заключено соглашение о сотрудничестве между компаниями 1С </a:t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Целью сотрудничества является предоставление заказчикам комплексного российского решения для автоматизации управления и учета на основе продуктов 1С и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Пользователям 1С доступны специальные льготные лицензии на СУБД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Необходимые для работы платформы 1С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патчи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входят в состав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ускорения работы 1С разработаны улучшения, прежде всего связанные с оптимизацией работы с временными таблицами. Эти улучшения также включены в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 благодаря им производительность при работе с 1С заметно повышается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866" name="Picture 2" descr="https://postgrespro.ru/media/2019/08/16/1c_pp_v2_800x450.jpg">
            <a:extLst>
              <a:ext uri="{FF2B5EF4-FFF2-40B4-BE49-F238E27FC236}">
                <a16:creationId xmlns:a16="http://schemas.microsoft.com/office/drawing/2014/main" id="{8BBB7502-C919-4C6C-8C32-102A60BB1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886"/>
            <a:ext cx="4098032" cy="23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D45B79-8712-4BD8-8A51-EE63ECE29F20}"/>
              </a:ext>
            </a:extLst>
          </p:cNvPr>
          <p:cNvSpPr/>
          <p:nvPr/>
        </p:nvSpPr>
        <p:spPr>
          <a:xfrm>
            <a:off x="4306159" y="4548886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Платформа «1С:Предприятие 8» совместима с новыми версиями СУБД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(подтверждено результатами технического тестирования)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424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Типы файлов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9EC4BEAD-E8FD-478E-8B9E-6E8A94BD4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61" y="1281576"/>
            <a:ext cx="7560840" cy="241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90000"/>
              </a:lnSpc>
              <a:buNone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«1С:Документооборот 8» позволяет работать с файлами </a:t>
            </a:r>
            <a:r>
              <a:rPr lang="ru-RU" alt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любых</a:t>
            </a: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типов: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офисные документы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изображения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тексты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аудио- и видеофайлы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архивы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файлы систем проектирования и другие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FC6A55-81A2-4BBC-B93E-982CE3A8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3" y="3117048"/>
            <a:ext cx="6775872" cy="3063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DC89D1-9D72-40D8-9DFB-B4DC7FB29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65" y="5061264"/>
            <a:ext cx="3176191" cy="1248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929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Шаблоны документов и файлов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28ADBDEE-EEB7-4376-8542-8786B355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142578"/>
            <a:ext cx="53911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низ 20">
            <a:extLst>
              <a:ext uri="{FF2B5EF4-FFF2-40B4-BE49-F238E27FC236}">
                <a16:creationId xmlns:a16="http://schemas.microsoft.com/office/drawing/2014/main" id="{989EB2F0-29D5-4B16-8F71-E3C3E5CBA95F}"/>
              </a:ext>
            </a:extLst>
          </p:cNvPr>
          <p:cNvSpPr/>
          <p:nvPr/>
        </p:nvSpPr>
        <p:spPr>
          <a:xfrm rot="10800000">
            <a:off x="5643563" y="1523578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Стрелка вниз 5">
            <a:extLst>
              <a:ext uri="{FF2B5EF4-FFF2-40B4-BE49-F238E27FC236}">
                <a16:creationId xmlns:a16="http://schemas.microsoft.com/office/drawing/2014/main" id="{8C53BB63-117B-45E6-B890-2C398A1FF810}"/>
              </a:ext>
            </a:extLst>
          </p:cNvPr>
          <p:cNvSpPr/>
          <p:nvPr/>
        </p:nvSpPr>
        <p:spPr>
          <a:xfrm rot="5400000">
            <a:off x="3286125" y="1809328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Стрелка вниз 5">
            <a:extLst>
              <a:ext uri="{FF2B5EF4-FFF2-40B4-BE49-F238E27FC236}">
                <a16:creationId xmlns:a16="http://schemas.microsoft.com/office/drawing/2014/main" id="{D7D0AEB3-F605-4324-A47F-37719CAB9764}"/>
              </a:ext>
            </a:extLst>
          </p:cNvPr>
          <p:cNvSpPr/>
          <p:nvPr/>
        </p:nvSpPr>
        <p:spPr>
          <a:xfrm>
            <a:off x="6500813" y="2380828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Стрелка вниз 5">
            <a:extLst>
              <a:ext uri="{FF2B5EF4-FFF2-40B4-BE49-F238E27FC236}">
                <a16:creationId xmlns:a16="http://schemas.microsoft.com/office/drawing/2014/main" id="{A5A7C610-F6E6-4CD4-94E9-DAC28129E36D}"/>
              </a:ext>
            </a:extLst>
          </p:cNvPr>
          <p:cNvSpPr/>
          <p:nvPr/>
        </p:nvSpPr>
        <p:spPr>
          <a:xfrm>
            <a:off x="3000375" y="2809453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Стрелка вниз 5">
            <a:extLst>
              <a:ext uri="{FF2B5EF4-FFF2-40B4-BE49-F238E27FC236}">
                <a16:creationId xmlns:a16="http://schemas.microsoft.com/office/drawing/2014/main" id="{44BF0213-60CC-4502-A42C-E5437A3C5759}"/>
              </a:ext>
            </a:extLst>
          </p:cNvPr>
          <p:cNvSpPr/>
          <p:nvPr/>
        </p:nvSpPr>
        <p:spPr>
          <a:xfrm>
            <a:off x="5643563" y="2809453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Стрелка вниз 5">
            <a:extLst>
              <a:ext uri="{FF2B5EF4-FFF2-40B4-BE49-F238E27FC236}">
                <a16:creationId xmlns:a16="http://schemas.microsoft.com/office/drawing/2014/main" id="{88D32760-D9FF-4530-9F93-FBED7D44D7E2}"/>
              </a:ext>
            </a:extLst>
          </p:cNvPr>
          <p:cNvSpPr/>
          <p:nvPr/>
        </p:nvSpPr>
        <p:spPr>
          <a:xfrm rot="10800000">
            <a:off x="3214688" y="3595265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Стрелка вниз 5">
            <a:extLst>
              <a:ext uri="{FF2B5EF4-FFF2-40B4-BE49-F238E27FC236}">
                <a16:creationId xmlns:a16="http://schemas.microsoft.com/office/drawing/2014/main" id="{83286323-786E-4ACA-AD49-3AE1B527DC8B}"/>
              </a:ext>
            </a:extLst>
          </p:cNvPr>
          <p:cNvSpPr/>
          <p:nvPr/>
        </p:nvSpPr>
        <p:spPr>
          <a:xfrm>
            <a:off x="4286250" y="5166890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Стрелка вниз 5">
            <a:extLst>
              <a:ext uri="{FF2B5EF4-FFF2-40B4-BE49-F238E27FC236}">
                <a16:creationId xmlns:a16="http://schemas.microsoft.com/office/drawing/2014/main" id="{BC70E2D1-A036-4BCB-98EF-EE2008D392DD}"/>
              </a:ext>
            </a:extLst>
          </p:cNvPr>
          <p:cNvSpPr/>
          <p:nvPr/>
        </p:nvSpPr>
        <p:spPr>
          <a:xfrm rot="5400000">
            <a:off x="6429375" y="5595515"/>
            <a:ext cx="285750" cy="285750"/>
          </a:xfrm>
          <a:prstGeom prst="downArrow">
            <a:avLst/>
          </a:prstGeom>
          <a:solidFill>
            <a:srgbClr val="FFC000"/>
          </a:solidFill>
          <a:ln w="15875" cap="flat" cmpd="sng" algn="ctr">
            <a:solidFill>
              <a:srgbClr val="CC6600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A587C71B-41D9-40B5-AE5E-D500FFE66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7" y="2880890"/>
            <a:ext cx="1819597" cy="1916262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Программа заполняет сама все, что может</a:t>
            </a: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3873CF67-912F-4A02-B158-769FB893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2880890"/>
            <a:ext cx="1819597" cy="1916262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Скорость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Порядок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Качество</a:t>
            </a:r>
          </a:p>
        </p:txBody>
      </p:sp>
    </p:spTree>
    <p:extLst>
      <p:ext uri="{BB962C8B-B14F-4D97-AF65-F5344CB8AC3E}">
        <p14:creationId xmlns:p14="http://schemas.microsoft.com/office/powerpoint/2010/main" val="28870823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Связи документов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2ECD38-99B2-4CCE-BA2C-9E67599F95AA}"/>
              </a:ext>
            </a:extLst>
          </p:cNvPr>
          <p:cNvSpPr/>
          <p:nvPr/>
        </p:nvSpPr>
        <p:spPr>
          <a:xfrm>
            <a:off x="4608512" y="1018929"/>
            <a:ext cx="4427984" cy="55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69875" indent="-257175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Ручная и Автоматическая связь: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Автоматическая 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Связь может быть создана автоматически программой, например, при ответе на входящее письмо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Ручная 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Добавлена пользователем в карточке документа: внутреннего, входящего или исходящего. При этом программа автоматически зафиксирует, кто добавил связь (имя пользователя) и время добавления</a:t>
            </a:r>
          </a:p>
          <a:p>
            <a:pPr marL="269875" indent="-269875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Единичная и Множественная связь: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Единичная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этом случае, документ из которого ссылаются или на который ссылаются только один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Множественная 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tabLst>
                <a:tab pos="625475" algn="l"/>
              </a:tabLst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наоборот, т.е. документов «источников» или «приемников» может быть много</a:t>
            </a:r>
          </a:p>
          <a:p>
            <a:pPr marL="269875" indent="-249238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обратной связью и без нее: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обратной связью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этом случае, при создании из документа «источника» ссылки на документ «приемник», программа автоматически создаст связь с предопределенными настройками из документа «приемника» на документ «источник». 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того, в случае удаления документа «источника» или «приемника» будут автоматически удалены соответствующие связи документов</a:t>
            </a:r>
          </a:p>
          <a:p>
            <a:pPr marL="541338" lvl="1" indent="-271463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sz="1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 обратной связи</a:t>
            </a:r>
          </a:p>
          <a:p>
            <a:pPr marL="625475" lvl="2"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60000"/>
            </a:pPr>
            <a:r>
              <a:rPr lang="ru-RU" sz="10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связывании документов данным образом, мы не сможем увидеть из карточки документа «приемника», какие документы «источники» на него ссылаются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270706-8379-4751-92E7-698B95FA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7" y="1018929"/>
            <a:ext cx="4048405" cy="2601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2F6BA2-35C1-4444-AD9A-51B5410B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87" y="3933057"/>
            <a:ext cx="4045930" cy="2376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338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Структура папок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9DEC5B0-85F1-47D5-84CD-276EAF7B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196752"/>
            <a:ext cx="756084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информационной базе для хранения файлов предусмотрена иерархическая структура папок 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Доступ сотрудника к папке может быть ограничен заданными правами доступа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Подходы к построению структуры папок:</a:t>
            </a:r>
          </a:p>
          <a:p>
            <a:pPr marL="628650" lvl="1" indent="-171450">
              <a:spcBef>
                <a:spcPts val="2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соответствии с организационной структурой предприятия </a:t>
            </a:r>
            <a:b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например, «Администрация», «Бухгалтерия», «Сервисная служба»</a:t>
            </a:r>
          </a:p>
          <a:p>
            <a:pPr marL="628650" lvl="1" indent="-171450">
              <a:spcBef>
                <a:spcPts val="2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тематике файлов </a:t>
            </a:r>
            <a:b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например, «Исследования», «Рекламные материалы», «Проектные документы» и так далее</a:t>
            </a:r>
          </a:p>
          <a:p>
            <a:pPr marL="628650" lvl="1" indent="-171450">
              <a:spcBef>
                <a:spcPts val="2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уровню доступа </a:t>
            </a:r>
            <a:b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например, «Общие», «Конфиденциальные»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E581477-875F-4429-9491-16FB7FD77AF7}"/>
              </a:ext>
            </a:extLst>
          </p:cNvPr>
          <p:cNvGrpSpPr/>
          <p:nvPr/>
        </p:nvGrpSpPr>
        <p:grpSpPr>
          <a:xfrm>
            <a:off x="1619672" y="3359375"/>
            <a:ext cx="5464042" cy="3243240"/>
            <a:chOff x="1551683" y="3486147"/>
            <a:chExt cx="5464042" cy="324324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409C06C-75D0-476B-B344-769EAE5E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683" y="3486147"/>
              <a:ext cx="3051795" cy="319185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63B5CA1-F2C0-4D24-9301-30C0FC52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5976" y="4581128"/>
              <a:ext cx="2659749" cy="2148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604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 доступа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23F83D6-125A-4D54-80B9-977F2D129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32" y="1196181"/>
            <a:ext cx="7993063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обеспечения сохранности и конфиденциальности документов предусмотрены развитые возможности настройки прав доступа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Можно настроить ограничение доступа: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 видам документов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 грифам доступа:</a:t>
            </a:r>
          </a:p>
          <a:p>
            <a:pPr lvl="2"/>
            <a:r>
              <a:rPr lang="ru-RU" alt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например, «Для служебного пользования», «Секретно»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 папкам внутренних документов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папок электронного архива рекомендуется давать права </a:t>
            </a:r>
            <a:b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изменение минимальному количеству ответственных пользователей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Большинство пользователей должны иметь права только на чтение</a:t>
            </a:r>
            <a:endParaRPr lang="en-US" alt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ru-RU" alt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799793-771F-4EAC-93C0-B2B15FD7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32" y="3645024"/>
            <a:ext cx="7226736" cy="28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1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Хранение файлов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3126F64-F3A0-4972-9634-580C7E3BD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30" y="1196752"/>
            <a:ext cx="777686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Файлы со сканами документов, прикрепленные к карточкам, рекомендуется хранить «В томах на диске»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Это означает, что файлы будут сохраняться в файловом хранилище на выделенном для этого сервере: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размещение в томах на диске включается в настройках программы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имеется возможность ограничить максимальный размер тома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 также настроить правила размещения файлов в томах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DA2E00-B870-4BB4-B5ED-CE77972D3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999647"/>
            <a:ext cx="3182622" cy="360296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D9F1F5F-ACD2-483E-B39E-F9E5C722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31" y="2924944"/>
            <a:ext cx="37444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целей безопасности доступ к файловому хранилищу должен быть закрыт всем, кроме пользователя под которым работает сервер «1С:Предприятия»: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этого пользователя должен быть обязательно установлен сложный пароль</a:t>
            </a:r>
          </a:p>
        </p:txBody>
      </p:sp>
    </p:spTree>
    <p:extLst>
      <p:ext uri="{BB962C8B-B14F-4D97-AF65-F5344CB8AC3E}">
        <p14:creationId xmlns:p14="http://schemas.microsoft.com/office/powerpoint/2010/main" val="39547035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Операции с файлами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9EC4BEAD-E8FD-478E-8B9E-6E8A94BD4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39170"/>
            <a:ext cx="4320480" cy="512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90000"/>
              </a:lnSpc>
              <a:buNone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файлами, хранящимися в информационной базе, возможны следующие операции: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Просмотреть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Редактировать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Закончить редактирование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сохранением измененного файла в базе и снятием пометки занятости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Отменить редактирование 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снять пометки занятости без сохранения изменений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Сохранить изменения 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 снятия с файла пометки занятости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Сохранить на диск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сохранить в указанном каталоге на локальном компьютере или переносном устройстве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Обновить из файла на диске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обновить файл, хранящийся в информационной базе, из файла на локальном компьютере или переносном устройстве</a:t>
            </a:r>
            <a:endParaRPr lang="ru-RU" altLang="ru-RU" sz="1400" dirty="0">
              <a:solidFill>
                <a:schemeClr val="tx2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Подписать ЭП / зашифровать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Файл подписывается одной из существующих на данном компьютере подписей сотрудника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Вставить штрихкод</a:t>
            </a:r>
            <a:br>
              <a:rPr lang="ru-RU" altLang="ru-RU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200" i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Штрихкод</a:t>
            </a:r>
            <a:r>
              <a:rPr lang="ru-RU" altLang="ru-RU" sz="1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может быть добавлен как автоматически, так и вручную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0468D7-6B99-4129-B7F3-B76FEBA8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39169"/>
            <a:ext cx="3669903" cy="44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82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Полнотекстовый поиск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59C7D-D343-4377-8F47-FFCCC61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7609"/>
            <a:ext cx="7828566" cy="556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13D8001-2953-441E-A241-EEF036020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485" y="2959933"/>
            <a:ext cx="2424955" cy="1549187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b="1" kern="0" dirty="0">
                <a:solidFill>
                  <a:srgbClr val="5F0000"/>
                </a:solidFill>
                <a:latin typeface="Arial" panose="020B0604020202020204" pitchFamily="34" charset="0"/>
              </a:rPr>
              <a:t>Очень быстрый!</a:t>
            </a:r>
          </a:p>
          <a:p>
            <a:pPr algn="ctr" eaLnBrk="1" fontAlgn="auto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2000" b="1" kern="0" dirty="0">
                <a:solidFill>
                  <a:srgbClr val="5F0000"/>
                </a:solidFill>
                <a:latin typeface="Arial" panose="020B0604020202020204" pitchFamily="34" charset="0"/>
              </a:rPr>
              <a:t>Ищет всё!</a:t>
            </a:r>
          </a:p>
        </p:txBody>
      </p:sp>
    </p:spTree>
    <p:extLst>
      <p:ext uri="{BB962C8B-B14F-4D97-AF65-F5344CB8AC3E}">
        <p14:creationId xmlns:p14="http://schemas.microsoft.com/office/powerpoint/2010/main" val="18235895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Поиск бумажных документов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D89F2-0BED-438A-98F7-E3EC9B97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571625"/>
            <a:ext cx="40100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A8DA2BE-63FD-4162-98E4-F9A0FF48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87" y="789036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A201CE7-9459-4262-ABAD-D03DAC99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87" y="1687010"/>
            <a:ext cx="10922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562AAB3C-3181-4C16-8464-93830CF7AD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93087" y="1490711"/>
            <a:ext cx="347662" cy="27622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8EB11-152A-49CA-8DA8-4C7AD9E9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4983361" cy="378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8D96411B-CCCF-4375-9640-4C27E33AF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4138389"/>
            <a:ext cx="2608112" cy="1199804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Быстро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Аккуратно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Arial" panose="020B0604020202020204" pitchFamily="34" charset="0"/>
              </a:rPr>
              <a:t>Порядок</a:t>
            </a:r>
          </a:p>
        </p:txBody>
      </p:sp>
    </p:spTree>
    <p:extLst>
      <p:ext uri="{BB962C8B-B14F-4D97-AF65-F5344CB8AC3E}">
        <p14:creationId xmlns:p14="http://schemas.microsoft.com/office/powerpoint/2010/main" val="3315731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1EDF21-05EB-4247-A502-075FCB27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79</a:t>
            </a:fld>
            <a:endParaRPr lang="ru-RU" alt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03F11A0-3E75-4A58-B4E4-EF876E019BAE}"/>
              </a:ext>
            </a:extLst>
          </p:cNvPr>
          <p:cNvSpPr txBox="1">
            <a:spLocks/>
          </p:cNvSpPr>
          <p:nvPr/>
        </p:nvSpPr>
        <p:spPr>
          <a:xfrm>
            <a:off x="827584" y="1988840"/>
            <a:ext cx="7886700" cy="180080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ru-RU" sz="4000" dirty="0">
                <a:solidFill>
                  <a:srgbClr val="C00000"/>
                </a:solidFill>
              </a:rPr>
              <a:t>Проектный опыт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A887C19-AF47-4F9D-A4EC-D3F320ED08C5}"/>
              </a:ext>
            </a:extLst>
          </p:cNvPr>
          <p:cNvSpPr txBox="1">
            <a:spLocks/>
          </p:cNvSpPr>
          <p:nvPr/>
        </p:nvSpPr>
        <p:spPr>
          <a:xfrm>
            <a:off x="809634" y="4098370"/>
            <a:ext cx="4825144" cy="130405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Крупнейшие внедрения 1С:Документооборот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EB3592A-B6B6-4A3D-ADF8-2D8EC94CBAD1}"/>
              </a:ext>
            </a:extLst>
          </p:cNvPr>
          <p:cNvCxnSpPr/>
          <p:nvPr/>
        </p:nvCxnSpPr>
        <p:spPr>
          <a:xfrm>
            <a:off x="810241" y="3798977"/>
            <a:ext cx="778929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9FD7BD7-8C34-4DF5-A718-D3DCDDF84144}"/>
              </a:ext>
            </a:extLst>
          </p:cNvPr>
          <p:cNvCxnSpPr/>
          <p:nvPr/>
        </p:nvCxnSpPr>
        <p:spPr>
          <a:xfrm>
            <a:off x="810241" y="5679098"/>
            <a:ext cx="778929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8D63E-93A3-4804-8CB7-CC826727B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81" y="3822081"/>
            <a:ext cx="2757190" cy="17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3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8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07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PostgreSQL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PostgresPRO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(для 1С)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6A1DB5-FF7A-42AC-9070-92D11CACB866}"/>
              </a:ext>
            </a:extLst>
          </p:cNvPr>
          <p:cNvSpPr/>
          <p:nvPr/>
        </p:nvSpPr>
        <p:spPr>
          <a:xfrm>
            <a:off x="1331640" y="1628800"/>
            <a:ext cx="77048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Параллельная обработка запросов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Многопараметрическая статистика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Улучшения планировщика и исполнителя запросов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Логическая репликация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Секционирование таблиц</a:t>
            </a:r>
            <a:endParaRPr lang="en-US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12" name="Picture 4" descr="https://avatars.mds.yandex.net/get-zen_doc/1593239/pub_5c65718eef11b700af1e43f3_5c6571978ce89400ae5b1e07/scale_1200">
            <a:extLst>
              <a:ext uri="{FF2B5EF4-FFF2-40B4-BE49-F238E27FC236}">
                <a16:creationId xmlns:a16="http://schemas.microsoft.com/office/drawing/2014/main" id="{A3ACC904-17CD-47BB-89CD-410EFFBC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60716"/>
            <a:ext cx="4355976" cy="24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751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Значимость проекта</a:t>
            </a:r>
          </a:p>
        </p:txBody>
      </p:sp>
      <p:pic>
        <p:nvPicPr>
          <p:cNvPr id="48130" name="Picture 2" descr="https://eawards.1c.ru/img/logo.png">
            <a:extLst>
              <a:ext uri="{FF2B5EF4-FFF2-40B4-BE49-F238E27FC236}">
                <a16:creationId xmlns:a16="http://schemas.microsoft.com/office/drawing/2014/main" id="{8210C31F-C137-4297-9791-70ADA113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3" y="2109601"/>
            <a:ext cx="1847223" cy="11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C6B00C6-DF01-46C0-8710-7E4B736CDC1B}"/>
              </a:ext>
            </a:extLst>
          </p:cNvPr>
          <p:cNvSpPr/>
          <p:nvPr/>
        </p:nvSpPr>
        <p:spPr>
          <a:xfrm>
            <a:off x="2627784" y="1484784"/>
            <a:ext cx="58326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333333"/>
                </a:solidFill>
                <a:latin typeface="FuturaPT"/>
              </a:rPr>
              <a:t>СОЗДАНИЕ ЕДИНОЙ СИСТЕМЫ ЭЛЕКТРОННОГО ДОКУМЕНТООБОРОТА (ЕСЭД) ФГУП «ПОЧТА РОССИИ» НА БАЗЕ «1С:ДОКУМЕНТООБОРОТ КОРП»</a:t>
            </a:r>
          </a:p>
          <a:p>
            <a:pPr algn="ctr"/>
            <a:endParaRPr lang="ru-RU" b="1" cap="all" dirty="0">
              <a:solidFill>
                <a:srgbClr val="F2B9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СРОКИ ВЫПОЛНЕНИЯ:</a:t>
            </a:r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Август 2016 - Январь 2019</a:t>
            </a:r>
          </a:p>
          <a:p>
            <a:pPr algn="ctr"/>
            <a:endParaRPr lang="ru-RU" sz="1800" b="1" cap="all" dirty="0">
              <a:solidFill>
                <a:srgbClr val="F2B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ТРУДОЗАТРАТЫ ПО ПРОЕКТУ:</a:t>
            </a:r>
            <a:r>
              <a:rPr lang="ru-RU" sz="1800" b="1" cap="all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95 000 ЧЕЛ.-ЧАС.</a:t>
            </a:r>
          </a:p>
          <a:p>
            <a:pPr algn="ctr"/>
            <a:endParaRPr lang="ru-RU" sz="1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</a:t>
            </a:r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Все регионы РФ</a:t>
            </a:r>
            <a:endParaRPr lang="ru-RU" sz="1800" b="1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194341E-759B-46CF-B237-3773FE0B300B}"/>
              </a:ext>
            </a:extLst>
          </p:cNvPr>
          <p:cNvSpPr/>
          <p:nvPr/>
        </p:nvSpPr>
        <p:spPr>
          <a:xfrm>
            <a:off x="755576" y="5950671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https://eawards.1c.ru/projects/sozdanie-edinoy-sistemy-elektronnogo-dokumentooborota-esed-fgup-pochta-rossii-na-baze-1s-dokumentooborot-korp-58550/</a:t>
            </a: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43CA51E-3889-43DF-94C6-6D3C2F1DBB1B}"/>
              </a:ext>
            </a:extLst>
          </p:cNvPr>
          <p:cNvSpPr/>
          <p:nvPr/>
        </p:nvSpPr>
        <p:spPr>
          <a:xfrm>
            <a:off x="755576" y="465313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33333"/>
                </a:solidFill>
                <a:latin typeface="Arial" panose="020B0604020202020204" pitchFamily="34" charset="0"/>
              </a:rPr>
              <a:t>Исполнители:</a:t>
            </a:r>
          </a:p>
          <a:p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5"/>
              </a:rPr>
              <a:t>Фирма "1С"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</a:rPr>
              <a:t>, 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6"/>
              </a:rPr>
              <a:t>"Национальный центр информатизации"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</a:rPr>
              <a:t>, 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7"/>
              </a:rPr>
              <a:t>"Ланит"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</a:rPr>
              <a:t>, </a:t>
            </a:r>
            <a:b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</a:rPr>
            </a:b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8"/>
              </a:rPr>
              <a:t>"1С-КСУ"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</a:rPr>
              <a:t>, 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9"/>
              </a:rPr>
              <a:t>"1С-Софт </a:t>
            </a:r>
            <a:r>
              <a:rPr lang="ru-RU" sz="1800" b="1" dirty="0" err="1">
                <a:solidFill>
                  <a:srgbClr val="1681A8"/>
                </a:solidFill>
                <a:latin typeface="Arial" panose="020B0604020202020204" pitchFamily="34" charset="0"/>
                <a:hlinkClick r:id="rId9"/>
              </a:rPr>
              <a:t>Райз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9"/>
              </a:rPr>
              <a:t>"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623259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Масштаб проекта</a:t>
            </a:r>
          </a:p>
        </p:txBody>
      </p:sp>
      <p:sp>
        <p:nvSpPr>
          <p:cNvPr id="7" name="Block Arc 38">
            <a:extLst>
              <a:ext uri="{FF2B5EF4-FFF2-40B4-BE49-F238E27FC236}">
                <a16:creationId xmlns:a16="http://schemas.microsoft.com/office/drawing/2014/main" id="{A4AB5B9C-C7B5-4386-B3E6-1F9502F56A75}"/>
              </a:ext>
            </a:extLst>
          </p:cNvPr>
          <p:cNvSpPr/>
          <p:nvPr/>
        </p:nvSpPr>
        <p:spPr>
          <a:xfrm>
            <a:off x="5064832" y="2096318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Block Arc 37">
            <a:extLst>
              <a:ext uri="{FF2B5EF4-FFF2-40B4-BE49-F238E27FC236}">
                <a16:creationId xmlns:a16="http://schemas.microsoft.com/office/drawing/2014/main" id="{2DAE90F4-0812-428C-A516-5D6618C41528}"/>
              </a:ext>
            </a:extLst>
          </p:cNvPr>
          <p:cNvSpPr/>
          <p:nvPr/>
        </p:nvSpPr>
        <p:spPr>
          <a:xfrm rot="10800000">
            <a:off x="3658218" y="209415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Block Arc 36">
            <a:extLst>
              <a:ext uri="{FF2B5EF4-FFF2-40B4-BE49-F238E27FC236}">
                <a16:creationId xmlns:a16="http://schemas.microsoft.com/office/drawing/2014/main" id="{AC0F3440-7D24-4FBE-96F4-43D1025E85D7}"/>
              </a:ext>
            </a:extLst>
          </p:cNvPr>
          <p:cNvSpPr/>
          <p:nvPr/>
        </p:nvSpPr>
        <p:spPr>
          <a:xfrm>
            <a:off x="2253934" y="2109018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Block Arc 35">
            <a:extLst>
              <a:ext uri="{FF2B5EF4-FFF2-40B4-BE49-F238E27FC236}">
                <a16:creationId xmlns:a16="http://schemas.microsoft.com/office/drawing/2014/main" id="{DCDA4E0A-2EA7-490E-B14C-0736CA2A51E8}"/>
              </a:ext>
            </a:extLst>
          </p:cNvPr>
          <p:cNvSpPr/>
          <p:nvPr/>
        </p:nvSpPr>
        <p:spPr>
          <a:xfrm rot="10800000">
            <a:off x="843531" y="2094155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Block Arc 39">
            <a:extLst>
              <a:ext uri="{FF2B5EF4-FFF2-40B4-BE49-F238E27FC236}">
                <a16:creationId xmlns:a16="http://schemas.microsoft.com/office/drawing/2014/main" id="{A26DB13B-016D-42C8-A8B2-53A7D7CFA6FF}"/>
              </a:ext>
            </a:extLst>
          </p:cNvPr>
          <p:cNvSpPr/>
          <p:nvPr/>
        </p:nvSpPr>
        <p:spPr>
          <a:xfrm rot="10800000">
            <a:off x="6472832" y="209415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Полилиния 137">
            <a:extLst>
              <a:ext uri="{FF2B5EF4-FFF2-40B4-BE49-F238E27FC236}">
                <a16:creationId xmlns:a16="http://schemas.microsoft.com/office/drawing/2014/main" id="{3F4B3C36-5397-461B-BD2B-F1C17267F89F}"/>
              </a:ext>
            </a:extLst>
          </p:cNvPr>
          <p:cNvSpPr/>
          <p:nvPr/>
        </p:nvSpPr>
        <p:spPr>
          <a:xfrm>
            <a:off x="843531" y="2096318"/>
            <a:ext cx="7292485" cy="1661022"/>
          </a:xfrm>
          <a:custGeom>
            <a:avLst/>
            <a:gdLst>
              <a:gd name="connsiteX0" fmla="*/ 6460894 w 7292485"/>
              <a:gd name="connsiteY0" fmla="*/ 0 h 1661022"/>
              <a:gd name="connsiteX1" fmla="*/ 6876689 w 7292485"/>
              <a:gd name="connsiteY1" fmla="*/ 111412 h 1661022"/>
              <a:gd name="connsiteX2" fmla="*/ 7292485 w 7292485"/>
              <a:gd name="connsiteY2" fmla="*/ 831592 h 1661022"/>
              <a:gd name="connsiteX3" fmla="*/ 7038168 w 7292485"/>
              <a:gd name="connsiteY3" fmla="*/ 831593 h 1661022"/>
              <a:gd name="connsiteX4" fmla="*/ 6749531 w 7292485"/>
              <a:gd name="connsiteY4" fmla="*/ 331658 h 1661022"/>
              <a:gd name="connsiteX5" fmla="*/ 6172256 w 7292485"/>
              <a:gd name="connsiteY5" fmla="*/ 331658 h 1661022"/>
              <a:gd name="connsiteX6" fmla="*/ 5903601 w 7292485"/>
              <a:gd name="connsiteY6" fmla="*/ 680972 h 1661022"/>
              <a:gd name="connsiteX7" fmla="*/ 5883905 w 7292485"/>
              <a:gd name="connsiteY7" fmla="*/ 829430 h 1661022"/>
              <a:gd name="connsiteX8" fmla="*/ 5884485 w 7292485"/>
              <a:gd name="connsiteY8" fmla="*/ 829430 h 1661022"/>
              <a:gd name="connsiteX9" fmla="*/ 5468689 w 7292485"/>
              <a:gd name="connsiteY9" fmla="*/ 1549610 h 1661022"/>
              <a:gd name="connsiteX10" fmla="*/ 4637097 w 7292485"/>
              <a:gd name="connsiteY10" fmla="*/ 1549610 h 1661022"/>
              <a:gd name="connsiteX11" fmla="*/ 4221301 w 7292485"/>
              <a:gd name="connsiteY11" fmla="*/ 829430 h 1661022"/>
              <a:gd name="connsiteX12" fmla="*/ 4223267 w 7292485"/>
              <a:gd name="connsiteY12" fmla="*/ 829430 h 1661022"/>
              <a:gd name="connsiteX13" fmla="*/ 4203572 w 7292485"/>
              <a:gd name="connsiteY13" fmla="*/ 680972 h 1661022"/>
              <a:gd name="connsiteX14" fmla="*/ 3934917 w 7292485"/>
              <a:gd name="connsiteY14" fmla="*/ 331658 h 1661022"/>
              <a:gd name="connsiteX15" fmla="*/ 3357642 w 7292485"/>
              <a:gd name="connsiteY15" fmla="*/ 331658 h 1661022"/>
              <a:gd name="connsiteX16" fmla="*/ 3088987 w 7292485"/>
              <a:gd name="connsiteY16" fmla="*/ 680972 h 1661022"/>
              <a:gd name="connsiteX17" fmla="*/ 3069291 w 7292485"/>
              <a:gd name="connsiteY17" fmla="*/ 829430 h 1661022"/>
              <a:gd name="connsiteX18" fmla="*/ 3069797 w 7292485"/>
              <a:gd name="connsiteY18" fmla="*/ 829430 h 1661022"/>
              <a:gd name="connsiteX19" fmla="*/ 2654001 w 7292485"/>
              <a:gd name="connsiteY19" fmla="*/ 1549610 h 1661022"/>
              <a:gd name="connsiteX20" fmla="*/ 1822409 w 7292485"/>
              <a:gd name="connsiteY20" fmla="*/ 1549610 h 1661022"/>
              <a:gd name="connsiteX21" fmla="*/ 1406613 w 7292485"/>
              <a:gd name="connsiteY21" fmla="*/ 829430 h 1661022"/>
              <a:gd name="connsiteX22" fmla="*/ 1408580 w 7292485"/>
              <a:gd name="connsiteY22" fmla="*/ 829430 h 1661022"/>
              <a:gd name="connsiteX23" fmla="*/ 1388885 w 7292485"/>
              <a:gd name="connsiteY23" fmla="*/ 680972 h 1661022"/>
              <a:gd name="connsiteX24" fmla="*/ 1120230 w 7292485"/>
              <a:gd name="connsiteY24" fmla="*/ 331658 h 1661022"/>
              <a:gd name="connsiteX25" fmla="*/ 542955 w 7292485"/>
              <a:gd name="connsiteY25" fmla="*/ 331658 h 1661022"/>
              <a:gd name="connsiteX26" fmla="*/ 254317 w 7292485"/>
              <a:gd name="connsiteY26" fmla="*/ 831593 h 1661022"/>
              <a:gd name="connsiteX27" fmla="*/ 0 w 7292485"/>
              <a:gd name="connsiteY27" fmla="*/ 831592 h 1661022"/>
              <a:gd name="connsiteX28" fmla="*/ 415796 w 7292485"/>
              <a:gd name="connsiteY28" fmla="*/ 111412 h 1661022"/>
              <a:gd name="connsiteX29" fmla="*/ 831593 w 7292485"/>
              <a:gd name="connsiteY29" fmla="*/ 0 h 1661022"/>
              <a:gd name="connsiteX30" fmla="*/ 1247388 w 7292485"/>
              <a:gd name="connsiteY30" fmla="*/ 111412 h 1661022"/>
              <a:gd name="connsiteX31" fmla="*/ 1663184 w 7292485"/>
              <a:gd name="connsiteY31" fmla="*/ 831592 h 1661022"/>
              <a:gd name="connsiteX32" fmla="*/ 1661217 w 7292485"/>
              <a:gd name="connsiteY32" fmla="*/ 831592 h 1661022"/>
              <a:gd name="connsiteX33" fmla="*/ 1680913 w 7292485"/>
              <a:gd name="connsiteY33" fmla="*/ 980051 h 1661022"/>
              <a:gd name="connsiteX34" fmla="*/ 1949567 w 7292485"/>
              <a:gd name="connsiteY34" fmla="*/ 1329364 h 1661022"/>
              <a:gd name="connsiteX35" fmla="*/ 2526842 w 7292485"/>
              <a:gd name="connsiteY35" fmla="*/ 1329364 h 1661022"/>
              <a:gd name="connsiteX36" fmla="*/ 2795498 w 7292485"/>
              <a:gd name="connsiteY36" fmla="*/ 980051 h 1661022"/>
              <a:gd name="connsiteX37" fmla="*/ 2815193 w 7292485"/>
              <a:gd name="connsiteY37" fmla="*/ 831592 h 1661022"/>
              <a:gd name="connsiteX38" fmla="*/ 2814687 w 7292485"/>
              <a:gd name="connsiteY38" fmla="*/ 831592 h 1661022"/>
              <a:gd name="connsiteX39" fmla="*/ 3230483 w 7292485"/>
              <a:gd name="connsiteY39" fmla="*/ 111412 h 1661022"/>
              <a:gd name="connsiteX40" fmla="*/ 3646280 w 7292485"/>
              <a:gd name="connsiteY40" fmla="*/ 0 h 1661022"/>
              <a:gd name="connsiteX41" fmla="*/ 4062075 w 7292485"/>
              <a:gd name="connsiteY41" fmla="*/ 111412 h 1661022"/>
              <a:gd name="connsiteX42" fmla="*/ 4477871 w 7292485"/>
              <a:gd name="connsiteY42" fmla="*/ 831592 h 1661022"/>
              <a:gd name="connsiteX43" fmla="*/ 4475905 w 7292485"/>
              <a:gd name="connsiteY43" fmla="*/ 831592 h 1661022"/>
              <a:gd name="connsiteX44" fmla="*/ 4495601 w 7292485"/>
              <a:gd name="connsiteY44" fmla="*/ 980051 h 1661022"/>
              <a:gd name="connsiteX45" fmla="*/ 4764255 w 7292485"/>
              <a:gd name="connsiteY45" fmla="*/ 1329364 h 1661022"/>
              <a:gd name="connsiteX46" fmla="*/ 5341530 w 7292485"/>
              <a:gd name="connsiteY46" fmla="*/ 1329364 h 1661022"/>
              <a:gd name="connsiteX47" fmla="*/ 5610186 w 7292485"/>
              <a:gd name="connsiteY47" fmla="*/ 980051 h 1661022"/>
              <a:gd name="connsiteX48" fmla="*/ 5629881 w 7292485"/>
              <a:gd name="connsiteY48" fmla="*/ 831592 h 1661022"/>
              <a:gd name="connsiteX49" fmla="*/ 5629301 w 7292485"/>
              <a:gd name="connsiteY49" fmla="*/ 831592 h 1661022"/>
              <a:gd name="connsiteX50" fmla="*/ 6045097 w 7292485"/>
              <a:gd name="connsiteY50" fmla="*/ 111412 h 1661022"/>
              <a:gd name="connsiteX51" fmla="*/ 6460894 w 7292485"/>
              <a:gd name="connsiteY51" fmla="*/ 0 h 166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292485" h="1661022">
                <a:moveTo>
                  <a:pt x="6460894" y="0"/>
                </a:moveTo>
                <a:cubicBezTo>
                  <a:pt x="6604468" y="0"/>
                  <a:pt x="6748042" y="37138"/>
                  <a:pt x="6876689" y="111412"/>
                </a:cubicBezTo>
                <a:cubicBezTo>
                  <a:pt x="7133984" y="259962"/>
                  <a:pt x="7292485" y="534493"/>
                  <a:pt x="7292485" y="831592"/>
                </a:cubicBezTo>
                <a:lnTo>
                  <a:pt x="7038168" y="831593"/>
                </a:lnTo>
                <a:cubicBezTo>
                  <a:pt x="7038168" y="625352"/>
                  <a:pt x="6928140" y="434778"/>
                  <a:pt x="6749531" y="331658"/>
                </a:cubicBezTo>
                <a:cubicBezTo>
                  <a:pt x="6570922" y="228538"/>
                  <a:pt x="6350865" y="228538"/>
                  <a:pt x="6172256" y="331658"/>
                </a:cubicBezTo>
                <a:cubicBezTo>
                  <a:pt x="6038299" y="408998"/>
                  <a:pt x="5942919" y="535531"/>
                  <a:pt x="5903601" y="680972"/>
                </a:cubicBezTo>
                <a:lnTo>
                  <a:pt x="5883905" y="829430"/>
                </a:lnTo>
                <a:lnTo>
                  <a:pt x="5884485" y="829430"/>
                </a:lnTo>
                <a:cubicBezTo>
                  <a:pt x="5884485" y="1126529"/>
                  <a:pt x="5725984" y="1401060"/>
                  <a:pt x="5468689" y="1549610"/>
                </a:cubicBezTo>
                <a:cubicBezTo>
                  <a:pt x="5211393" y="1698160"/>
                  <a:pt x="4894392" y="1698159"/>
                  <a:pt x="4637097" y="1549610"/>
                </a:cubicBezTo>
                <a:cubicBezTo>
                  <a:pt x="4379802" y="1401060"/>
                  <a:pt x="4221301" y="1126529"/>
                  <a:pt x="4221301" y="829430"/>
                </a:cubicBezTo>
                <a:lnTo>
                  <a:pt x="4223267" y="829430"/>
                </a:lnTo>
                <a:lnTo>
                  <a:pt x="4203572" y="680972"/>
                </a:lnTo>
                <a:cubicBezTo>
                  <a:pt x="4164254" y="535531"/>
                  <a:pt x="4068874" y="408998"/>
                  <a:pt x="3934917" y="331658"/>
                </a:cubicBezTo>
                <a:cubicBezTo>
                  <a:pt x="3756308" y="228538"/>
                  <a:pt x="3536251" y="228538"/>
                  <a:pt x="3357642" y="331658"/>
                </a:cubicBezTo>
                <a:cubicBezTo>
                  <a:pt x="3223685" y="408998"/>
                  <a:pt x="3128305" y="535531"/>
                  <a:pt x="3088987" y="680972"/>
                </a:cubicBezTo>
                <a:lnTo>
                  <a:pt x="3069291" y="829430"/>
                </a:lnTo>
                <a:lnTo>
                  <a:pt x="3069797" y="829430"/>
                </a:lnTo>
                <a:cubicBezTo>
                  <a:pt x="3069797" y="1126529"/>
                  <a:pt x="2911296" y="1401060"/>
                  <a:pt x="2654001" y="1549610"/>
                </a:cubicBezTo>
                <a:cubicBezTo>
                  <a:pt x="2396705" y="1698160"/>
                  <a:pt x="2079705" y="1698159"/>
                  <a:pt x="1822409" y="1549610"/>
                </a:cubicBezTo>
                <a:cubicBezTo>
                  <a:pt x="1565114" y="1401060"/>
                  <a:pt x="1406613" y="1126529"/>
                  <a:pt x="1406613" y="829430"/>
                </a:cubicBezTo>
                <a:lnTo>
                  <a:pt x="1408580" y="829430"/>
                </a:lnTo>
                <a:lnTo>
                  <a:pt x="1388885" y="680972"/>
                </a:lnTo>
                <a:cubicBezTo>
                  <a:pt x="1349567" y="535531"/>
                  <a:pt x="1254187" y="408998"/>
                  <a:pt x="1120230" y="331658"/>
                </a:cubicBezTo>
                <a:cubicBezTo>
                  <a:pt x="941621" y="228538"/>
                  <a:pt x="721564" y="228538"/>
                  <a:pt x="542955" y="331658"/>
                </a:cubicBezTo>
                <a:cubicBezTo>
                  <a:pt x="364345" y="434778"/>
                  <a:pt x="254317" y="625352"/>
                  <a:pt x="254317" y="831593"/>
                </a:cubicBezTo>
                <a:lnTo>
                  <a:pt x="0" y="831592"/>
                </a:lnTo>
                <a:cubicBezTo>
                  <a:pt x="0" y="534493"/>
                  <a:pt x="158501" y="259962"/>
                  <a:pt x="415796" y="111412"/>
                </a:cubicBezTo>
                <a:cubicBezTo>
                  <a:pt x="544444" y="37137"/>
                  <a:pt x="688019" y="0"/>
                  <a:pt x="831593" y="0"/>
                </a:cubicBezTo>
                <a:cubicBezTo>
                  <a:pt x="975167" y="0"/>
                  <a:pt x="1118741" y="37138"/>
                  <a:pt x="1247388" y="111412"/>
                </a:cubicBezTo>
                <a:cubicBezTo>
                  <a:pt x="1504683" y="259962"/>
                  <a:pt x="1663184" y="534493"/>
                  <a:pt x="1663184" y="831592"/>
                </a:cubicBezTo>
                <a:lnTo>
                  <a:pt x="1661217" y="831592"/>
                </a:lnTo>
                <a:lnTo>
                  <a:pt x="1680913" y="980051"/>
                </a:lnTo>
                <a:cubicBezTo>
                  <a:pt x="1720231" y="1125491"/>
                  <a:pt x="1815610" y="1252024"/>
                  <a:pt x="1949567" y="1329364"/>
                </a:cubicBezTo>
                <a:cubicBezTo>
                  <a:pt x="2128176" y="1432484"/>
                  <a:pt x="2348234" y="1432484"/>
                  <a:pt x="2526842" y="1329364"/>
                </a:cubicBezTo>
                <a:cubicBezTo>
                  <a:pt x="2660800" y="1252024"/>
                  <a:pt x="2756180" y="1125491"/>
                  <a:pt x="2795498" y="980051"/>
                </a:cubicBezTo>
                <a:lnTo>
                  <a:pt x="2815193" y="831592"/>
                </a:lnTo>
                <a:lnTo>
                  <a:pt x="2814687" y="831592"/>
                </a:lnTo>
                <a:cubicBezTo>
                  <a:pt x="2814687" y="534493"/>
                  <a:pt x="2973188" y="259962"/>
                  <a:pt x="3230483" y="111412"/>
                </a:cubicBezTo>
                <a:cubicBezTo>
                  <a:pt x="3359131" y="37137"/>
                  <a:pt x="3502705" y="0"/>
                  <a:pt x="3646280" y="0"/>
                </a:cubicBezTo>
                <a:cubicBezTo>
                  <a:pt x="3789854" y="0"/>
                  <a:pt x="3933428" y="37138"/>
                  <a:pt x="4062075" y="111412"/>
                </a:cubicBezTo>
                <a:cubicBezTo>
                  <a:pt x="4319370" y="259962"/>
                  <a:pt x="4477871" y="534493"/>
                  <a:pt x="4477871" y="831592"/>
                </a:cubicBezTo>
                <a:lnTo>
                  <a:pt x="4475905" y="831592"/>
                </a:lnTo>
                <a:lnTo>
                  <a:pt x="4495601" y="980051"/>
                </a:lnTo>
                <a:cubicBezTo>
                  <a:pt x="4534919" y="1125491"/>
                  <a:pt x="4630298" y="1252024"/>
                  <a:pt x="4764255" y="1329364"/>
                </a:cubicBezTo>
                <a:cubicBezTo>
                  <a:pt x="4942864" y="1432484"/>
                  <a:pt x="5162921" y="1432484"/>
                  <a:pt x="5341530" y="1329364"/>
                </a:cubicBezTo>
                <a:cubicBezTo>
                  <a:pt x="5475488" y="1252024"/>
                  <a:pt x="5570868" y="1125491"/>
                  <a:pt x="5610186" y="980051"/>
                </a:cubicBezTo>
                <a:lnTo>
                  <a:pt x="5629881" y="831592"/>
                </a:lnTo>
                <a:lnTo>
                  <a:pt x="5629301" y="831592"/>
                </a:lnTo>
                <a:cubicBezTo>
                  <a:pt x="5629301" y="534493"/>
                  <a:pt x="5787802" y="259962"/>
                  <a:pt x="6045097" y="111412"/>
                </a:cubicBezTo>
                <a:cubicBezTo>
                  <a:pt x="6173745" y="37137"/>
                  <a:pt x="6317320" y="0"/>
                  <a:pt x="6460894" y="0"/>
                </a:cubicBezTo>
                <a:close/>
              </a:path>
            </a:pathLst>
          </a:custGeom>
          <a:gradFill>
            <a:gsLst>
              <a:gs pos="0">
                <a:srgbClr val="FFC702"/>
              </a:gs>
              <a:gs pos="100000">
                <a:srgbClr val="EE4524"/>
              </a:gs>
            </a:gsLst>
            <a:lin ang="2700000" scaled="0"/>
          </a:gra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47D9B7A7-4904-45DF-8FEB-31C941D03560}"/>
              </a:ext>
            </a:extLst>
          </p:cNvPr>
          <p:cNvSpPr/>
          <p:nvPr/>
        </p:nvSpPr>
        <p:spPr>
          <a:xfrm>
            <a:off x="1185104" y="2441130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FC702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EEF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Freeform 63">
            <a:extLst>
              <a:ext uri="{FF2B5EF4-FFF2-40B4-BE49-F238E27FC236}">
                <a16:creationId xmlns:a16="http://schemas.microsoft.com/office/drawing/2014/main" id="{09734559-7307-45B4-B432-A1F297DDA3BA}"/>
              </a:ext>
            </a:extLst>
          </p:cNvPr>
          <p:cNvSpPr/>
          <p:nvPr/>
        </p:nvSpPr>
        <p:spPr>
          <a:xfrm>
            <a:off x="2605279" y="2441130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CAD18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EE452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Freeform 64">
            <a:extLst>
              <a:ext uri="{FF2B5EF4-FFF2-40B4-BE49-F238E27FC236}">
                <a16:creationId xmlns:a16="http://schemas.microsoft.com/office/drawing/2014/main" id="{EA7DEF94-83FB-408F-813F-DE38DAD864CD}"/>
              </a:ext>
            </a:extLst>
          </p:cNvPr>
          <p:cNvSpPr/>
          <p:nvPr/>
        </p:nvSpPr>
        <p:spPr>
          <a:xfrm>
            <a:off x="4005134" y="2441130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CAE18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79F1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Freeform 65">
            <a:extLst>
              <a:ext uri="{FF2B5EF4-FFF2-40B4-BE49-F238E27FC236}">
                <a16:creationId xmlns:a16="http://schemas.microsoft.com/office/drawing/2014/main" id="{D0978868-6CD8-4DC0-9747-CA10F31EA306}"/>
              </a:ext>
            </a:extLst>
          </p:cNvPr>
          <p:cNvSpPr/>
          <p:nvPr/>
        </p:nvSpPr>
        <p:spPr>
          <a:xfrm>
            <a:off x="5425309" y="2441130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57C21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66">
            <a:extLst>
              <a:ext uri="{FF2B5EF4-FFF2-40B4-BE49-F238E27FC236}">
                <a16:creationId xmlns:a16="http://schemas.microsoft.com/office/drawing/2014/main" id="{6E57BDFC-C96B-482B-B099-43DF8F20A52B}"/>
              </a:ext>
            </a:extLst>
          </p:cNvPr>
          <p:cNvSpPr/>
          <p:nvPr/>
        </p:nvSpPr>
        <p:spPr>
          <a:xfrm>
            <a:off x="6825165" y="2441130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 cap="flat" cmpd="sng" algn="ctr">
            <a:solidFill>
              <a:srgbClr val="F57D21"/>
            </a:solidFill>
            <a:prstDash val="sysDot"/>
          </a:ln>
          <a:effectLst/>
        </p:spPr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C70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E38BB-A8AA-4CBD-953F-DD44CEBB1BF8}"/>
              </a:ext>
            </a:extLst>
          </p:cNvPr>
          <p:cNvSpPr txBox="1"/>
          <p:nvPr/>
        </p:nvSpPr>
        <p:spPr>
          <a:xfrm>
            <a:off x="1325247" y="2785701"/>
            <a:ext cx="66524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C702"/>
                </a:solidFill>
                <a:latin typeface="Roboto"/>
              </a:rPr>
              <a:t>36</a:t>
            </a:r>
            <a:r>
              <a:rPr lang="ru-RU" sz="1800" b="1" dirty="0">
                <a:solidFill>
                  <a:srgbClr val="FFC702"/>
                </a:solidFill>
                <a:latin typeface="Roboto"/>
              </a:rPr>
              <a:t>000</a:t>
            </a:r>
            <a:endParaRPr lang="en-US" sz="1800" dirty="0">
              <a:solidFill>
                <a:srgbClr val="FFC702"/>
              </a:solidFill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E48815-C184-430A-A8E1-AD7433AA0D5E}"/>
              </a:ext>
            </a:extLst>
          </p:cNvPr>
          <p:cNvSpPr txBox="1"/>
          <p:nvPr/>
        </p:nvSpPr>
        <p:spPr>
          <a:xfrm>
            <a:off x="2795657" y="2785701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CAD18"/>
                </a:solidFill>
                <a:latin typeface="Roboto"/>
              </a:rPr>
              <a:t>1000</a:t>
            </a:r>
            <a:endParaRPr lang="en-US" sz="1800" dirty="0">
              <a:solidFill>
                <a:srgbClr val="FCAD18"/>
              </a:solidFill>
              <a:latin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737FB-0405-4E92-9ACF-2C21EFB1A25C}"/>
              </a:ext>
            </a:extLst>
          </p:cNvPr>
          <p:cNvSpPr txBox="1"/>
          <p:nvPr/>
        </p:nvSpPr>
        <p:spPr>
          <a:xfrm>
            <a:off x="4379635" y="2785701"/>
            <a:ext cx="266099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CAE18"/>
                </a:solidFill>
                <a:latin typeface="Roboto"/>
              </a:rPr>
              <a:t>86</a:t>
            </a:r>
            <a:endParaRPr lang="en-US" sz="1800" dirty="0">
              <a:solidFill>
                <a:srgbClr val="FCAE18"/>
              </a:solidFill>
              <a:latin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022190-E480-40E7-9ED4-85F762932358}"/>
              </a:ext>
            </a:extLst>
          </p:cNvPr>
          <p:cNvSpPr txBox="1"/>
          <p:nvPr/>
        </p:nvSpPr>
        <p:spPr>
          <a:xfrm>
            <a:off x="5635504" y="2785701"/>
            <a:ext cx="53219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57C21"/>
                </a:solidFill>
                <a:latin typeface="Roboto"/>
              </a:rPr>
              <a:t>5000</a:t>
            </a:r>
            <a:endParaRPr lang="en-US" sz="1800" dirty="0">
              <a:solidFill>
                <a:srgbClr val="F57C21"/>
              </a:solidFill>
              <a:latin typeface="Robo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C38F3A-33FB-49B6-AE3D-55A2715E60E2}"/>
              </a:ext>
            </a:extLst>
          </p:cNvPr>
          <p:cNvSpPr txBox="1"/>
          <p:nvPr/>
        </p:nvSpPr>
        <p:spPr>
          <a:xfrm>
            <a:off x="7009157" y="2785701"/>
            <a:ext cx="66524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57D21"/>
                </a:solidFill>
                <a:latin typeface="Roboto"/>
              </a:rPr>
              <a:t>18000</a:t>
            </a:r>
            <a:endParaRPr lang="en-US" sz="1800" dirty="0">
              <a:solidFill>
                <a:srgbClr val="F57D21"/>
              </a:solidFill>
              <a:latin typeface="Robot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926DAE-D93B-4914-BC74-50633D3BAA77}"/>
              </a:ext>
            </a:extLst>
          </p:cNvPr>
          <p:cNvSpPr txBox="1"/>
          <p:nvPr/>
        </p:nvSpPr>
        <p:spPr>
          <a:xfrm>
            <a:off x="755576" y="1638918"/>
            <a:ext cx="20232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АРМ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74D5D5-B3FA-4AD7-8CA3-F10D8D367B62}"/>
              </a:ext>
            </a:extLst>
          </p:cNvPr>
          <p:cNvSpPr txBox="1"/>
          <p:nvPr/>
        </p:nvSpPr>
        <p:spPr>
          <a:xfrm>
            <a:off x="3455620" y="1459945"/>
            <a:ext cx="2023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филиалов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B77C22-A4C7-4B10-8493-CC77384E7213}"/>
              </a:ext>
            </a:extLst>
          </p:cNvPr>
          <p:cNvSpPr txBox="1"/>
          <p:nvPr/>
        </p:nvSpPr>
        <p:spPr>
          <a:xfrm>
            <a:off x="4956119" y="3639834"/>
            <a:ext cx="21336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новых документов в день*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412743-EF85-4AD7-A7D4-EB4452A86CAC}"/>
              </a:ext>
            </a:extLst>
          </p:cNvPr>
          <p:cNvSpPr txBox="1"/>
          <p:nvPr/>
        </p:nvSpPr>
        <p:spPr>
          <a:xfrm>
            <a:off x="2070259" y="3910404"/>
            <a:ext cx="190490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обособленных подразделений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9006EF-D5D3-4E63-880A-179C39B0C0BE}"/>
              </a:ext>
            </a:extLst>
          </p:cNvPr>
          <p:cNvSpPr/>
          <p:nvPr/>
        </p:nvSpPr>
        <p:spPr>
          <a:xfrm>
            <a:off x="622794" y="4767112"/>
            <a:ext cx="8406680" cy="133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Планируется дальнейшее расширение функциональности ЕСЭД Почты России, более тесная интеграция </a:t>
            </a:r>
            <a:b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с ключевыми системами предприятия, благодаря чему её можно рассматривать как одну из платформ, вокруг которых будет развиваться масштабная цифровая трансформация госкомпании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6619DD-8320-45A1-869E-EF5F80F4A781}"/>
              </a:ext>
            </a:extLst>
          </p:cNvPr>
          <p:cNvSpPr/>
          <p:nvPr/>
        </p:nvSpPr>
        <p:spPr>
          <a:xfrm>
            <a:off x="690056" y="5987692"/>
            <a:ext cx="75543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0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*входящая и исходящая корреспонденция, обращения граждан, ОРД, СЗ, протоколы, поручения, договоры, закупки и пр.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F0E048-9BFA-4DA6-8432-225780383AD1}"/>
              </a:ext>
            </a:extLst>
          </p:cNvPr>
          <p:cNvSpPr txBox="1"/>
          <p:nvPr/>
        </p:nvSpPr>
        <p:spPr>
          <a:xfrm>
            <a:off x="6187091" y="1196056"/>
            <a:ext cx="23093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уникальных пользователей в день</a:t>
            </a:r>
          </a:p>
        </p:txBody>
      </p:sp>
    </p:spTree>
    <p:extLst>
      <p:ext uri="{BB962C8B-B14F-4D97-AF65-F5344CB8AC3E}">
        <p14:creationId xmlns:p14="http://schemas.microsoft.com/office/powerpoint/2010/main" val="14114359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82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Функциональная архитектура</a:t>
            </a:r>
          </a:p>
        </p:txBody>
      </p:sp>
      <p:pic>
        <p:nvPicPr>
          <p:cNvPr id="47106" name="Picture 2" descr="https://eawards.1c.ru/img/%D0%A4%D1%83%D0%BD%D0%BA%D1%86%D0%B8%D0%BE%D0%BD%D0%B0%D0%BB%D1%8C%D0%BD%D0%B0%D1%8F_%D0%B0%D1%80%D1%85%D0%B8%D1%82%D0%B5%D0%BA%D1%82%D1%83%D1%80%D0%B0_%D0%9F%D0%BE%D1%87%D1%82%D0%B0.JPG">
            <a:extLst>
              <a:ext uri="{FF2B5EF4-FFF2-40B4-BE49-F238E27FC236}">
                <a16:creationId xmlns:a16="http://schemas.microsoft.com/office/drawing/2014/main" id="{707F905E-9EB6-488D-B161-B395413F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93557"/>
            <a:ext cx="5688632" cy="51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409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83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Методологическая проработка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20A0B5F-02DC-4193-A147-54236A0CECE1}"/>
              </a:ext>
            </a:extLst>
          </p:cNvPr>
          <p:cNvSpPr/>
          <p:nvPr/>
        </p:nvSpPr>
        <p:spPr>
          <a:xfrm>
            <a:off x="899592" y="1196752"/>
            <a:ext cx="7895220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Совместно с фирмой 1С проведены: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обследование процессов документооборота и видов  документов пилотной зоны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обследование объекта автоматизации и описание автоматизируемых бизнес-процессов (в т. ч. схемы процессов, «</a:t>
            </a:r>
            <a:r>
              <a:rPr lang="ru-RU" sz="1200" dirty="0" err="1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as</a:t>
            </a: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 </a:t>
            </a:r>
            <a:r>
              <a:rPr lang="ru-RU" sz="1200" dirty="0" err="1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is</a:t>
            </a: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» и «</a:t>
            </a:r>
            <a:r>
              <a:rPr lang="ru-RU" sz="1200" dirty="0" err="1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to</a:t>
            </a: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 </a:t>
            </a:r>
            <a:r>
              <a:rPr lang="ru-RU" sz="1200" dirty="0" err="1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be</a:t>
            </a: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» модели, описание точек интеграции, функционально-ролевая матрица, выработка предложений по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оптимизации)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общей методологии документационного обеспечения управления ФГУП «Почта России», включая проект инструкции по общему делопроизводству и проект регламента взаимодействия между структурными подразделениями ФГУП «Почта России</a:t>
            </a:r>
            <a:r>
              <a:rPr lang="ru-RU" sz="1200" dirty="0"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»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этапе "Проектирование системы " выполнены разработка и согласование описания методических и проектных решений, включая альбом форм отчетности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этапе "Реализация и тестирование"  выполнены методологические работы: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методической документации и обучающих видеороликов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и согласование проектов регламентирующей документации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8A9740B-E926-4BCB-B078-C39ADB54E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544219"/>
            <a:ext cx="789522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рамках анализа проведена 31 встреча в рамках обследования АУП и следующих макрорегионов и филиалов ФГУП «ПОЧТА РОССИИ»: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АУП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Макрорегионы: Москва,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Ростов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-на-Дону, Санкт-Петербург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Филиалы: Воронеж, Вологда, Московская область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Почтамты Москвы, Санкт-Петербурга,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Ростова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-на-Дону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ru-RU" alt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alt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Интервьюирование сотрудников проходило на основе методик аудита документооборота, основу которых составляют анкетные формы, включенные в методический продукт фирмы «1С» «Консалтинг в управлении документами. Методика оказания услуги». </a:t>
            </a:r>
          </a:p>
        </p:txBody>
      </p:sp>
    </p:spTree>
    <p:extLst>
      <p:ext uri="{BB962C8B-B14F-4D97-AF65-F5344CB8AC3E}">
        <p14:creationId xmlns:p14="http://schemas.microsoft.com/office/powerpoint/2010/main" val="18643978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84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Результаты проекта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DC1E04-C720-4208-AD05-CA23915E769D}"/>
              </a:ext>
            </a:extLst>
          </p:cNvPr>
          <p:cNvSpPr/>
          <p:nvPr/>
        </p:nvSpPr>
        <p:spPr>
          <a:xfrm>
            <a:off x="1054832" y="1412776"/>
            <a:ext cx="7920000" cy="38779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Реализованы сквозные бизнес-процессы обработки документов (рассмотрение, согласование, исполнение и т.д.) на всех уровнях организационной структуры ФГУП "Почта России": как в аппарате управления предприятием, так и в региональных подразделениях вплоть до почтамтов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 ряд механизмов, направленных на повышение пользовательского удобства, гибкости и точности выполнения операций с документами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организации оперативного обмена документами с регионами были разработаны уникальные механизмы обмена данных, которые обеспечивают не только регулярный оперативный обмен, но и имеют 10-кратный запас производительности на случаи внеплановых массовых рассылок документов по регионам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Обеспечена децентрализованная регистрация входящей и исходящей корреспонденции и обращений граждан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Увеличена доля безбумажного документооборота (35% документов переведены в электронный вид)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Повышена скорость обработки документов в СЭД в сравнении с обработкой бумажных</a:t>
            </a:r>
          </a:p>
        </p:txBody>
      </p:sp>
    </p:spTree>
    <p:extLst>
      <p:ext uri="{BB962C8B-B14F-4D97-AF65-F5344CB8AC3E}">
        <p14:creationId xmlns:p14="http://schemas.microsoft.com/office/powerpoint/2010/main" val="12268697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85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Особенности внедрения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9D9BB60-B3FD-41AC-9D5D-04C68417C4C8}"/>
              </a:ext>
            </a:extLst>
          </p:cNvPr>
          <p:cNvSpPr/>
          <p:nvPr/>
        </p:nvSpPr>
        <p:spPr>
          <a:xfrm>
            <a:off x="1619672" y="1628800"/>
            <a:ext cx="5904656" cy="2585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параллельного редактирования документов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Гибкая настройка делегирования в разрезе видов документов и видов задач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Масштабирование на 160 тысяч имеющихся в организации ПК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Интеграцию с юридически значимым документооборотом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мобильного приложения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на СУБД 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PostgreSQL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 управлением ОС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Linux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9211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86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создание ЕСЭД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«Почты России»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Значимость проекта</a:t>
            </a:r>
          </a:p>
        </p:txBody>
      </p:sp>
      <p:pic>
        <p:nvPicPr>
          <p:cNvPr id="48130" name="Picture 2" descr="https://eawards.1c.ru/img/logo.png">
            <a:extLst>
              <a:ext uri="{FF2B5EF4-FFF2-40B4-BE49-F238E27FC236}">
                <a16:creationId xmlns:a16="http://schemas.microsoft.com/office/drawing/2014/main" id="{8210C31F-C137-4297-9791-70ADA113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3" y="2109601"/>
            <a:ext cx="1847223" cy="11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C6B00C6-DF01-46C0-8710-7E4B736CDC1B}"/>
              </a:ext>
            </a:extLst>
          </p:cNvPr>
          <p:cNvSpPr/>
          <p:nvPr/>
        </p:nvSpPr>
        <p:spPr>
          <a:xfrm>
            <a:off x="2627784" y="1484784"/>
            <a:ext cx="583264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333333"/>
                </a:solidFill>
                <a:latin typeface="FuturaPT"/>
              </a:rPr>
              <a:t>АВТОМАТИЗАЦИЯ ЗАКУПОЧНОГО ДОКУМЕНТООБОРОТА И ДОКУМЕНТАЦИОННОГО ОБЕСПЕЧЕНИЯ УПРАВЛЕНИЯ ПАО «НМТП»</a:t>
            </a:r>
          </a:p>
          <a:p>
            <a:pPr algn="ctr"/>
            <a:endParaRPr lang="ru-RU" b="1" cap="all" dirty="0">
              <a:solidFill>
                <a:srgbClr val="F2B9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СРОКИ ВЫПОЛНЕНИЯ:</a:t>
            </a:r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Декабрь 2016 - Сентябрь 2018</a:t>
            </a:r>
          </a:p>
          <a:p>
            <a:pPr algn="ctr"/>
            <a:endParaRPr lang="ru-RU" sz="1800" b="1" cap="all" dirty="0">
              <a:solidFill>
                <a:srgbClr val="F2B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ТРУДОЗАТРАТЫ ПО ПРОЕКТУ:</a:t>
            </a:r>
            <a:r>
              <a:rPr lang="ru-RU" sz="1800" b="1" cap="all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11 167 ЧЕЛ.-ЧАС.</a:t>
            </a:r>
          </a:p>
          <a:p>
            <a:pPr algn="ctr"/>
            <a:endParaRPr lang="ru-RU" sz="1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800" b="1" cap="all" dirty="0">
                <a:solidFill>
                  <a:srgbClr val="F2B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</a:t>
            </a:r>
            <a:r>
              <a:rPr lang="ru-RU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Южный федеральный округ РФ</a:t>
            </a:r>
            <a:endParaRPr lang="ru-RU" sz="1800" b="1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43CA51E-3889-43DF-94C6-6D3C2F1DBB1B}"/>
              </a:ext>
            </a:extLst>
          </p:cNvPr>
          <p:cNvSpPr/>
          <p:nvPr/>
        </p:nvSpPr>
        <p:spPr>
          <a:xfrm>
            <a:off x="2915816" y="4880853"/>
            <a:ext cx="605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33333"/>
                </a:solidFill>
                <a:latin typeface="Arial" panose="020B0604020202020204" pitchFamily="34" charset="0"/>
              </a:rPr>
              <a:t>Исполнитель: </a:t>
            </a:r>
            <a:r>
              <a:rPr lang="ru-RU" sz="1800" b="1" dirty="0">
                <a:solidFill>
                  <a:srgbClr val="1681A8"/>
                </a:solidFill>
                <a:latin typeface="Arial" panose="020B0604020202020204" pitchFamily="34" charset="0"/>
                <a:hlinkClick r:id="rId4"/>
              </a:rPr>
              <a:t>"1С-КСУ</a:t>
            </a:r>
            <a:endParaRPr lang="ru-RU" sz="1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D78C39-1B3B-4F82-9CE1-58AD227C3D36}"/>
              </a:ext>
            </a:extLst>
          </p:cNvPr>
          <p:cNvSpPr/>
          <p:nvPr/>
        </p:nvSpPr>
        <p:spPr>
          <a:xfrm>
            <a:off x="819542" y="5658284"/>
            <a:ext cx="8131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https://eawards.1c.ru/projects/avtomatizaciya-zakupochnogo-dokumentooborota-i-dokumentacionnogo-obespecheniya-upravleniya-pao-nmtp-58855/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52112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87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внедрение 1С:ДО в НМТП</a:t>
            </a:r>
            <a:endParaRPr 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Масштаб проекта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926DAE-D93B-4914-BC74-50633D3BAA77}"/>
              </a:ext>
            </a:extLst>
          </p:cNvPr>
          <p:cNvSpPr txBox="1"/>
          <p:nvPr/>
        </p:nvSpPr>
        <p:spPr>
          <a:xfrm>
            <a:off x="1620927" y="1354206"/>
            <a:ext cx="14366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АРМ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74D5D5-B3FA-4AD7-8CA3-F10D8D367B62}"/>
              </a:ext>
            </a:extLst>
          </p:cNvPr>
          <p:cNvSpPr txBox="1"/>
          <p:nvPr/>
        </p:nvSpPr>
        <p:spPr>
          <a:xfrm>
            <a:off x="4792754" y="1271332"/>
            <a:ext cx="1334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Видов документов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B77C22-A4C7-4B10-8493-CC77384E7213}"/>
              </a:ext>
            </a:extLst>
          </p:cNvPr>
          <p:cNvSpPr txBox="1"/>
          <p:nvPr/>
        </p:nvSpPr>
        <p:spPr>
          <a:xfrm>
            <a:off x="4956119" y="3639834"/>
            <a:ext cx="21336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новых документов в день*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412743-EF85-4AD7-A7D4-EB4452A86CAC}"/>
              </a:ext>
            </a:extLst>
          </p:cNvPr>
          <p:cNvSpPr txBox="1"/>
          <p:nvPr/>
        </p:nvSpPr>
        <p:spPr>
          <a:xfrm>
            <a:off x="2699309" y="3907749"/>
            <a:ext cx="23093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уникальных пользователей в день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9006EF-D5D3-4E63-880A-179C39B0C0BE}"/>
              </a:ext>
            </a:extLst>
          </p:cNvPr>
          <p:cNvSpPr/>
          <p:nvPr/>
        </p:nvSpPr>
        <p:spPr>
          <a:xfrm>
            <a:off x="691247" y="5017500"/>
            <a:ext cx="8406680" cy="133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Решение тиражируется в ДЗО АО «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Новорослесэкспорт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»</a:t>
            </a:r>
          </a:p>
          <a:p>
            <a:pPr eaLnBrk="1" hangingPunct="1"/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Завершен первый этап — обследование закупочного документооборота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Необходимость доработок — 0!</a:t>
            </a:r>
          </a:p>
          <a:p>
            <a:pPr eaLnBrk="1" hangingPunct="1"/>
            <a:endParaRPr lang="ru-RU" sz="1400" dirty="0">
              <a:solidFill>
                <a:schemeClr val="tx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6619DD-8320-45A1-869E-EF5F80F4A781}"/>
              </a:ext>
            </a:extLst>
          </p:cNvPr>
          <p:cNvSpPr/>
          <p:nvPr/>
        </p:nvSpPr>
        <p:spPr>
          <a:xfrm>
            <a:off x="690056" y="5987692"/>
            <a:ext cx="75543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000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*входящая и исходящая корреспонденция, обращения граждан, ОРД, СЗ, протоколы, поручения, договоры, закупки и пр.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C36ACE-7A30-4785-9A61-27D4B8721A83}"/>
              </a:ext>
            </a:extLst>
          </p:cNvPr>
          <p:cNvSpPr txBox="1"/>
          <p:nvPr/>
        </p:nvSpPr>
        <p:spPr>
          <a:xfrm>
            <a:off x="6274979" y="1169099"/>
            <a:ext cx="21336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Количество новых документов в год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3925901-E030-4131-8311-98BEF0D8A723}"/>
              </a:ext>
            </a:extLst>
          </p:cNvPr>
          <p:cNvGrpSpPr/>
          <p:nvPr/>
        </p:nvGrpSpPr>
        <p:grpSpPr>
          <a:xfrm flipH="1">
            <a:off x="1331640" y="1954285"/>
            <a:ext cx="6768751" cy="1870962"/>
            <a:chOff x="2336161" y="2925977"/>
            <a:chExt cx="5882082" cy="1678046"/>
          </a:xfrm>
        </p:grpSpPr>
        <p:sp>
          <p:nvSpPr>
            <p:cNvPr id="30" name="Block Arc 38">
              <a:extLst>
                <a:ext uri="{FF2B5EF4-FFF2-40B4-BE49-F238E27FC236}">
                  <a16:creationId xmlns:a16="http://schemas.microsoft.com/office/drawing/2014/main" id="{3518C476-DAC7-4063-B0B3-975CC0B8AB84}"/>
                </a:ext>
              </a:extLst>
            </p:cNvPr>
            <p:cNvSpPr/>
            <p:nvPr/>
          </p:nvSpPr>
          <p:spPr>
            <a:xfrm>
              <a:off x="5147059" y="2928139"/>
              <a:ext cx="1663184" cy="1663184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Block Arc 37">
              <a:extLst>
                <a:ext uri="{FF2B5EF4-FFF2-40B4-BE49-F238E27FC236}">
                  <a16:creationId xmlns:a16="http://schemas.microsoft.com/office/drawing/2014/main" id="{4BD64432-5DBF-4C8A-B871-C3283769F1CE}"/>
                </a:ext>
              </a:extLst>
            </p:cNvPr>
            <p:cNvSpPr/>
            <p:nvPr/>
          </p:nvSpPr>
          <p:spPr>
            <a:xfrm rot="10800000">
              <a:off x="3740445" y="2925977"/>
              <a:ext cx="1663184" cy="1663184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Block Arc 36">
              <a:extLst>
                <a:ext uri="{FF2B5EF4-FFF2-40B4-BE49-F238E27FC236}">
                  <a16:creationId xmlns:a16="http://schemas.microsoft.com/office/drawing/2014/main" id="{EC6CA881-FAAC-423E-9EFD-52E192D12C2E}"/>
                </a:ext>
              </a:extLst>
            </p:cNvPr>
            <p:cNvSpPr/>
            <p:nvPr/>
          </p:nvSpPr>
          <p:spPr>
            <a:xfrm>
              <a:off x="2336161" y="2940839"/>
              <a:ext cx="1663184" cy="1663184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3" name="Block Arc 39">
              <a:extLst>
                <a:ext uri="{FF2B5EF4-FFF2-40B4-BE49-F238E27FC236}">
                  <a16:creationId xmlns:a16="http://schemas.microsoft.com/office/drawing/2014/main" id="{27E393BC-32C0-4EDF-8A99-5ED7AD7C6BB2}"/>
                </a:ext>
              </a:extLst>
            </p:cNvPr>
            <p:cNvSpPr/>
            <p:nvPr/>
          </p:nvSpPr>
          <p:spPr>
            <a:xfrm rot="10800000">
              <a:off x="6555059" y="2925977"/>
              <a:ext cx="1663184" cy="1663184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34" name="Полилиния 13">
            <a:extLst>
              <a:ext uri="{FF2B5EF4-FFF2-40B4-BE49-F238E27FC236}">
                <a16:creationId xmlns:a16="http://schemas.microsoft.com/office/drawing/2014/main" id="{F09EF924-2135-4790-8A9C-9275EF7D1DC4}"/>
              </a:ext>
            </a:extLst>
          </p:cNvPr>
          <p:cNvSpPr/>
          <p:nvPr/>
        </p:nvSpPr>
        <p:spPr>
          <a:xfrm flipV="1">
            <a:off x="1331640" y="1962795"/>
            <a:ext cx="6770693" cy="1851981"/>
          </a:xfrm>
          <a:custGeom>
            <a:avLst/>
            <a:gdLst>
              <a:gd name="connsiteX0" fmla="*/ 2237565 w 5883770"/>
              <a:gd name="connsiteY0" fmla="*/ 0 h 1661022"/>
              <a:gd name="connsiteX1" fmla="*/ 2653360 w 5883770"/>
              <a:gd name="connsiteY1" fmla="*/ 111412 h 1661022"/>
              <a:gd name="connsiteX2" fmla="*/ 3069156 w 5883770"/>
              <a:gd name="connsiteY2" fmla="*/ 831592 h 1661022"/>
              <a:gd name="connsiteX3" fmla="*/ 3067190 w 5883770"/>
              <a:gd name="connsiteY3" fmla="*/ 831592 h 1661022"/>
              <a:gd name="connsiteX4" fmla="*/ 3086886 w 5883770"/>
              <a:gd name="connsiteY4" fmla="*/ 980051 h 1661022"/>
              <a:gd name="connsiteX5" fmla="*/ 3355540 w 5883770"/>
              <a:gd name="connsiteY5" fmla="*/ 1329364 h 1661022"/>
              <a:gd name="connsiteX6" fmla="*/ 3932815 w 5883770"/>
              <a:gd name="connsiteY6" fmla="*/ 1329364 h 1661022"/>
              <a:gd name="connsiteX7" fmla="*/ 4201471 w 5883770"/>
              <a:gd name="connsiteY7" fmla="*/ 980051 h 1661022"/>
              <a:gd name="connsiteX8" fmla="*/ 4221166 w 5883770"/>
              <a:gd name="connsiteY8" fmla="*/ 831592 h 1661022"/>
              <a:gd name="connsiteX9" fmla="*/ 4220586 w 5883770"/>
              <a:gd name="connsiteY9" fmla="*/ 831592 h 1661022"/>
              <a:gd name="connsiteX10" fmla="*/ 4636382 w 5883770"/>
              <a:gd name="connsiteY10" fmla="*/ 111412 h 1661022"/>
              <a:gd name="connsiteX11" fmla="*/ 5052179 w 5883770"/>
              <a:gd name="connsiteY11" fmla="*/ 0 h 1661022"/>
              <a:gd name="connsiteX12" fmla="*/ 5467974 w 5883770"/>
              <a:gd name="connsiteY12" fmla="*/ 111412 h 1661022"/>
              <a:gd name="connsiteX13" fmla="*/ 5883770 w 5883770"/>
              <a:gd name="connsiteY13" fmla="*/ 831592 h 1661022"/>
              <a:gd name="connsiteX14" fmla="*/ 5629453 w 5883770"/>
              <a:gd name="connsiteY14" fmla="*/ 831593 h 1661022"/>
              <a:gd name="connsiteX15" fmla="*/ 5340816 w 5883770"/>
              <a:gd name="connsiteY15" fmla="*/ 331658 h 1661022"/>
              <a:gd name="connsiteX16" fmla="*/ 4763541 w 5883770"/>
              <a:gd name="connsiteY16" fmla="*/ 331658 h 1661022"/>
              <a:gd name="connsiteX17" fmla="*/ 4494886 w 5883770"/>
              <a:gd name="connsiteY17" fmla="*/ 680972 h 1661022"/>
              <a:gd name="connsiteX18" fmla="*/ 4475190 w 5883770"/>
              <a:gd name="connsiteY18" fmla="*/ 829430 h 1661022"/>
              <a:gd name="connsiteX19" fmla="*/ 4475770 w 5883770"/>
              <a:gd name="connsiteY19" fmla="*/ 829430 h 1661022"/>
              <a:gd name="connsiteX20" fmla="*/ 4059974 w 5883770"/>
              <a:gd name="connsiteY20" fmla="*/ 1549610 h 1661022"/>
              <a:gd name="connsiteX21" fmla="*/ 3228382 w 5883770"/>
              <a:gd name="connsiteY21" fmla="*/ 1549610 h 1661022"/>
              <a:gd name="connsiteX22" fmla="*/ 2812586 w 5883770"/>
              <a:gd name="connsiteY22" fmla="*/ 829430 h 1661022"/>
              <a:gd name="connsiteX23" fmla="*/ 2814552 w 5883770"/>
              <a:gd name="connsiteY23" fmla="*/ 829430 h 1661022"/>
              <a:gd name="connsiteX24" fmla="*/ 2794857 w 5883770"/>
              <a:gd name="connsiteY24" fmla="*/ 680972 h 1661022"/>
              <a:gd name="connsiteX25" fmla="*/ 2526202 w 5883770"/>
              <a:gd name="connsiteY25" fmla="*/ 331658 h 1661022"/>
              <a:gd name="connsiteX26" fmla="*/ 1948927 w 5883770"/>
              <a:gd name="connsiteY26" fmla="*/ 331658 h 1661022"/>
              <a:gd name="connsiteX27" fmla="*/ 1680272 w 5883770"/>
              <a:gd name="connsiteY27" fmla="*/ 680972 h 1661022"/>
              <a:gd name="connsiteX28" fmla="*/ 1660576 w 5883770"/>
              <a:gd name="connsiteY28" fmla="*/ 829430 h 1661022"/>
              <a:gd name="connsiteX29" fmla="*/ 1661082 w 5883770"/>
              <a:gd name="connsiteY29" fmla="*/ 829430 h 1661022"/>
              <a:gd name="connsiteX30" fmla="*/ 1245286 w 5883770"/>
              <a:gd name="connsiteY30" fmla="*/ 1549610 h 1661022"/>
              <a:gd name="connsiteX31" fmla="*/ 413694 w 5883770"/>
              <a:gd name="connsiteY31" fmla="*/ 1549610 h 1661022"/>
              <a:gd name="connsiteX32" fmla="*/ 26684 w 5883770"/>
              <a:gd name="connsiteY32" fmla="*/ 1046407 h 1661022"/>
              <a:gd name="connsiteX33" fmla="*/ 0 w 5883770"/>
              <a:gd name="connsiteY33" fmla="*/ 845270 h 1661022"/>
              <a:gd name="connsiteX34" fmla="*/ 254317 w 5883770"/>
              <a:gd name="connsiteY34" fmla="*/ 845270 h 1661022"/>
              <a:gd name="connsiteX35" fmla="*/ 272198 w 5883770"/>
              <a:gd name="connsiteY35" fmla="*/ 980051 h 1661022"/>
              <a:gd name="connsiteX36" fmla="*/ 540852 w 5883770"/>
              <a:gd name="connsiteY36" fmla="*/ 1329364 h 1661022"/>
              <a:gd name="connsiteX37" fmla="*/ 1118127 w 5883770"/>
              <a:gd name="connsiteY37" fmla="*/ 1329364 h 1661022"/>
              <a:gd name="connsiteX38" fmla="*/ 1386783 w 5883770"/>
              <a:gd name="connsiteY38" fmla="*/ 980051 h 1661022"/>
              <a:gd name="connsiteX39" fmla="*/ 1406478 w 5883770"/>
              <a:gd name="connsiteY39" fmla="*/ 831592 h 1661022"/>
              <a:gd name="connsiteX40" fmla="*/ 1405972 w 5883770"/>
              <a:gd name="connsiteY40" fmla="*/ 831592 h 1661022"/>
              <a:gd name="connsiteX41" fmla="*/ 1821768 w 5883770"/>
              <a:gd name="connsiteY41" fmla="*/ 111412 h 1661022"/>
              <a:gd name="connsiteX42" fmla="*/ 2237565 w 5883770"/>
              <a:gd name="connsiteY42" fmla="*/ 0 h 166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83770" h="1661022">
                <a:moveTo>
                  <a:pt x="2237565" y="0"/>
                </a:moveTo>
                <a:cubicBezTo>
                  <a:pt x="2381139" y="0"/>
                  <a:pt x="2524713" y="37138"/>
                  <a:pt x="2653360" y="111412"/>
                </a:cubicBezTo>
                <a:cubicBezTo>
                  <a:pt x="2910655" y="259962"/>
                  <a:pt x="3069156" y="534493"/>
                  <a:pt x="3069156" y="831592"/>
                </a:cubicBezTo>
                <a:lnTo>
                  <a:pt x="3067190" y="831592"/>
                </a:lnTo>
                <a:lnTo>
                  <a:pt x="3086886" y="980051"/>
                </a:lnTo>
                <a:cubicBezTo>
                  <a:pt x="3126204" y="1125491"/>
                  <a:pt x="3221583" y="1252024"/>
                  <a:pt x="3355540" y="1329364"/>
                </a:cubicBezTo>
                <a:cubicBezTo>
                  <a:pt x="3534149" y="1432484"/>
                  <a:pt x="3754206" y="1432484"/>
                  <a:pt x="3932815" y="1329364"/>
                </a:cubicBezTo>
                <a:cubicBezTo>
                  <a:pt x="4066773" y="1252024"/>
                  <a:pt x="4162153" y="1125491"/>
                  <a:pt x="4201471" y="980051"/>
                </a:cubicBezTo>
                <a:lnTo>
                  <a:pt x="4221166" y="831592"/>
                </a:lnTo>
                <a:lnTo>
                  <a:pt x="4220586" y="831592"/>
                </a:lnTo>
                <a:cubicBezTo>
                  <a:pt x="4220586" y="534493"/>
                  <a:pt x="4379087" y="259962"/>
                  <a:pt x="4636382" y="111412"/>
                </a:cubicBezTo>
                <a:cubicBezTo>
                  <a:pt x="4765030" y="37137"/>
                  <a:pt x="4908605" y="0"/>
                  <a:pt x="5052179" y="0"/>
                </a:cubicBezTo>
                <a:cubicBezTo>
                  <a:pt x="5195753" y="0"/>
                  <a:pt x="5339327" y="37138"/>
                  <a:pt x="5467974" y="111412"/>
                </a:cubicBezTo>
                <a:cubicBezTo>
                  <a:pt x="5725269" y="259962"/>
                  <a:pt x="5883770" y="534493"/>
                  <a:pt x="5883770" y="831592"/>
                </a:cubicBezTo>
                <a:lnTo>
                  <a:pt x="5629453" y="831593"/>
                </a:lnTo>
                <a:cubicBezTo>
                  <a:pt x="5629453" y="625352"/>
                  <a:pt x="5519425" y="434778"/>
                  <a:pt x="5340816" y="331658"/>
                </a:cubicBezTo>
                <a:cubicBezTo>
                  <a:pt x="5162207" y="228538"/>
                  <a:pt x="4942150" y="228538"/>
                  <a:pt x="4763541" y="331658"/>
                </a:cubicBezTo>
                <a:cubicBezTo>
                  <a:pt x="4629584" y="408998"/>
                  <a:pt x="4534204" y="535531"/>
                  <a:pt x="4494886" y="680972"/>
                </a:cubicBezTo>
                <a:lnTo>
                  <a:pt x="4475190" y="829430"/>
                </a:lnTo>
                <a:lnTo>
                  <a:pt x="4475770" y="829430"/>
                </a:lnTo>
                <a:cubicBezTo>
                  <a:pt x="4475770" y="1126529"/>
                  <a:pt x="4317269" y="1401060"/>
                  <a:pt x="4059974" y="1549610"/>
                </a:cubicBezTo>
                <a:cubicBezTo>
                  <a:pt x="3802678" y="1698160"/>
                  <a:pt x="3485677" y="1698159"/>
                  <a:pt x="3228382" y="1549610"/>
                </a:cubicBezTo>
                <a:cubicBezTo>
                  <a:pt x="2971087" y="1401060"/>
                  <a:pt x="2812586" y="1126529"/>
                  <a:pt x="2812586" y="829430"/>
                </a:cubicBezTo>
                <a:lnTo>
                  <a:pt x="2814552" y="829430"/>
                </a:lnTo>
                <a:lnTo>
                  <a:pt x="2794857" y="680972"/>
                </a:lnTo>
                <a:cubicBezTo>
                  <a:pt x="2755539" y="535531"/>
                  <a:pt x="2660159" y="408998"/>
                  <a:pt x="2526202" y="331658"/>
                </a:cubicBezTo>
                <a:cubicBezTo>
                  <a:pt x="2347593" y="228538"/>
                  <a:pt x="2127536" y="228538"/>
                  <a:pt x="1948927" y="331658"/>
                </a:cubicBezTo>
                <a:cubicBezTo>
                  <a:pt x="1814970" y="408998"/>
                  <a:pt x="1719590" y="535531"/>
                  <a:pt x="1680272" y="680972"/>
                </a:cubicBezTo>
                <a:lnTo>
                  <a:pt x="1660576" y="829430"/>
                </a:lnTo>
                <a:lnTo>
                  <a:pt x="1661082" y="829430"/>
                </a:lnTo>
                <a:cubicBezTo>
                  <a:pt x="1661082" y="1126529"/>
                  <a:pt x="1502581" y="1401060"/>
                  <a:pt x="1245286" y="1549610"/>
                </a:cubicBezTo>
                <a:cubicBezTo>
                  <a:pt x="987990" y="1698160"/>
                  <a:pt x="670990" y="1698159"/>
                  <a:pt x="413694" y="1549610"/>
                </a:cubicBezTo>
                <a:cubicBezTo>
                  <a:pt x="220723" y="1438198"/>
                  <a:pt x="83323" y="1255921"/>
                  <a:pt x="26684" y="1046407"/>
                </a:cubicBezTo>
                <a:lnTo>
                  <a:pt x="0" y="845270"/>
                </a:lnTo>
                <a:lnTo>
                  <a:pt x="254317" y="845270"/>
                </a:lnTo>
                <a:lnTo>
                  <a:pt x="272198" y="980051"/>
                </a:lnTo>
                <a:cubicBezTo>
                  <a:pt x="311516" y="1125491"/>
                  <a:pt x="406895" y="1252024"/>
                  <a:pt x="540852" y="1329364"/>
                </a:cubicBezTo>
                <a:cubicBezTo>
                  <a:pt x="719461" y="1432484"/>
                  <a:pt x="939519" y="1432484"/>
                  <a:pt x="1118127" y="1329364"/>
                </a:cubicBezTo>
                <a:cubicBezTo>
                  <a:pt x="1252085" y="1252024"/>
                  <a:pt x="1347465" y="1125491"/>
                  <a:pt x="1386783" y="980051"/>
                </a:cubicBezTo>
                <a:lnTo>
                  <a:pt x="1406478" y="831592"/>
                </a:lnTo>
                <a:lnTo>
                  <a:pt x="1405972" y="831592"/>
                </a:lnTo>
                <a:cubicBezTo>
                  <a:pt x="1405972" y="534493"/>
                  <a:pt x="1564473" y="259962"/>
                  <a:pt x="1821768" y="111412"/>
                </a:cubicBezTo>
                <a:cubicBezTo>
                  <a:pt x="1950416" y="37137"/>
                  <a:pt x="2093990" y="0"/>
                  <a:pt x="2237565" y="0"/>
                </a:cubicBezTo>
                <a:close/>
              </a:path>
            </a:pathLst>
          </a:custGeom>
          <a:gradFill>
            <a:gsLst>
              <a:gs pos="0">
                <a:srgbClr val="FFC702"/>
              </a:gs>
              <a:gs pos="100000">
                <a:srgbClr val="EE4524"/>
              </a:gs>
            </a:gsLst>
            <a:lin ang="2700000" scaled="0"/>
          </a:gra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456ED3D-4BDA-4C42-9FC7-DF5E90AD5F5E}"/>
              </a:ext>
            </a:extLst>
          </p:cNvPr>
          <p:cNvGrpSpPr/>
          <p:nvPr/>
        </p:nvGrpSpPr>
        <p:grpSpPr>
          <a:xfrm>
            <a:off x="1687240" y="2294785"/>
            <a:ext cx="1188000" cy="1188000"/>
            <a:chOff x="1878074" y="3142714"/>
            <a:chExt cx="966528" cy="966528"/>
          </a:xfrm>
        </p:grpSpPr>
        <p:sp>
          <p:nvSpPr>
            <p:cNvPr id="36" name="Freeform 63">
              <a:extLst>
                <a:ext uri="{FF2B5EF4-FFF2-40B4-BE49-F238E27FC236}">
                  <a16:creationId xmlns:a16="http://schemas.microsoft.com/office/drawing/2014/main" id="{B1496BCE-3CDE-4B60-9025-4A7334C4090F}"/>
                </a:ext>
              </a:extLst>
            </p:cNvPr>
            <p:cNvSpPr/>
            <p:nvPr/>
          </p:nvSpPr>
          <p:spPr>
            <a:xfrm>
              <a:off x="1878074" y="3142714"/>
              <a:ext cx="966528" cy="96652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FCAD18"/>
              </a:solidFill>
              <a:prstDash val="sysDot"/>
            </a:ln>
            <a:effectLst/>
          </p:spPr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E4524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FB5A21-E99A-448A-B98C-C2D987308048}"/>
                </a:ext>
              </a:extLst>
            </p:cNvPr>
            <p:cNvSpPr txBox="1"/>
            <p:nvPr/>
          </p:nvSpPr>
          <p:spPr>
            <a:xfrm>
              <a:off x="2048212" y="3460354"/>
              <a:ext cx="626252" cy="3312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FCAD18"/>
                  </a:solidFill>
                  <a:latin typeface="Roboto"/>
                </a:rPr>
                <a:t>1100</a:t>
              </a:r>
              <a:endParaRPr lang="en-US" sz="2400" dirty="0">
                <a:solidFill>
                  <a:srgbClr val="FCAD18"/>
                </a:solidFill>
                <a:latin typeface="Roboto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DD64534-4B36-4269-93C5-17E4530D695A}"/>
              </a:ext>
            </a:extLst>
          </p:cNvPr>
          <p:cNvGrpSpPr/>
          <p:nvPr/>
        </p:nvGrpSpPr>
        <p:grpSpPr>
          <a:xfrm>
            <a:off x="3310108" y="2287094"/>
            <a:ext cx="1188000" cy="1188000"/>
            <a:chOff x="3346874" y="3144876"/>
            <a:chExt cx="966528" cy="966528"/>
          </a:xfrm>
        </p:grpSpPr>
        <p:sp>
          <p:nvSpPr>
            <p:cNvPr id="39" name="Freeform 64">
              <a:extLst>
                <a:ext uri="{FF2B5EF4-FFF2-40B4-BE49-F238E27FC236}">
                  <a16:creationId xmlns:a16="http://schemas.microsoft.com/office/drawing/2014/main" id="{9785B0C6-E06E-46D8-8FEB-FFF1C8D5C553}"/>
                </a:ext>
              </a:extLst>
            </p:cNvPr>
            <p:cNvSpPr/>
            <p:nvPr/>
          </p:nvSpPr>
          <p:spPr>
            <a:xfrm>
              <a:off x="3346874" y="3144876"/>
              <a:ext cx="966528" cy="96652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FCAE18"/>
              </a:solidFill>
              <a:prstDash val="sysDot"/>
            </a:ln>
            <a:effectLst/>
          </p:spPr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79F1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3E0547-CF23-4F18-84C2-4F2FB465EF57}"/>
                </a:ext>
              </a:extLst>
            </p:cNvPr>
            <p:cNvSpPr txBox="1"/>
            <p:nvPr/>
          </p:nvSpPr>
          <p:spPr>
            <a:xfrm>
              <a:off x="3595293" y="3462516"/>
              <a:ext cx="469689" cy="3312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FCAE18"/>
                  </a:solidFill>
                  <a:latin typeface="Roboto"/>
                </a:rPr>
                <a:t>300</a:t>
              </a:r>
              <a:endParaRPr lang="en-US" sz="2400" dirty="0">
                <a:solidFill>
                  <a:srgbClr val="FCAE18"/>
                </a:solidFill>
                <a:latin typeface="Roboto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7705BC0-A83E-4599-B4F2-C96826B10601}"/>
              </a:ext>
            </a:extLst>
          </p:cNvPr>
          <p:cNvGrpSpPr/>
          <p:nvPr/>
        </p:nvGrpSpPr>
        <p:grpSpPr>
          <a:xfrm>
            <a:off x="4939718" y="2294785"/>
            <a:ext cx="1188000" cy="1170283"/>
            <a:chOff x="4708798" y="3162081"/>
            <a:chExt cx="966528" cy="966528"/>
          </a:xfrm>
        </p:grpSpPr>
        <p:sp>
          <p:nvSpPr>
            <p:cNvPr id="42" name="Freeform 65">
              <a:extLst>
                <a:ext uri="{FF2B5EF4-FFF2-40B4-BE49-F238E27FC236}">
                  <a16:creationId xmlns:a16="http://schemas.microsoft.com/office/drawing/2014/main" id="{CA8B732F-04A9-4725-AB67-E8CC0BA20251}"/>
                </a:ext>
              </a:extLst>
            </p:cNvPr>
            <p:cNvSpPr/>
            <p:nvPr/>
          </p:nvSpPr>
          <p:spPr>
            <a:xfrm>
              <a:off x="4708798" y="3162081"/>
              <a:ext cx="966528" cy="96652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F57C21"/>
              </a:solidFill>
              <a:prstDash val="sysDot"/>
            </a:ln>
            <a:effectLst/>
          </p:spPr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BE45CE-1D15-495C-99FB-23D8EA270F35}"/>
                </a:ext>
              </a:extLst>
            </p:cNvPr>
            <p:cNvSpPr txBox="1"/>
            <p:nvPr/>
          </p:nvSpPr>
          <p:spPr>
            <a:xfrm>
              <a:off x="4957217" y="3479721"/>
              <a:ext cx="469689" cy="3312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F57C21"/>
                  </a:solidFill>
                  <a:latin typeface="Roboto"/>
                </a:rPr>
                <a:t>137</a:t>
              </a:r>
              <a:endParaRPr lang="en-US" sz="2400" dirty="0">
                <a:solidFill>
                  <a:srgbClr val="F57C21"/>
                </a:solidFill>
                <a:latin typeface="Roboto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5B90E69-856E-4819-AD3E-CFB6DAED8EB9}"/>
              </a:ext>
            </a:extLst>
          </p:cNvPr>
          <p:cNvGrpSpPr/>
          <p:nvPr/>
        </p:nvGrpSpPr>
        <p:grpSpPr>
          <a:xfrm>
            <a:off x="6553443" y="2287094"/>
            <a:ext cx="1188000" cy="1188000"/>
            <a:chOff x="6096917" y="3157576"/>
            <a:chExt cx="1008842" cy="966528"/>
          </a:xfrm>
        </p:grpSpPr>
        <p:sp>
          <p:nvSpPr>
            <p:cNvPr id="45" name="Freeform 66">
              <a:extLst>
                <a:ext uri="{FF2B5EF4-FFF2-40B4-BE49-F238E27FC236}">
                  <a16:creationId xmlns:a16="http://schemas.microsoft.com/office/drawing/2014/main" id="{DF6DA043-BA68-4362-8666-14F448FD84F1}"/>
                </a:ext>
              </a:extLst>
            </p:cNvPr>
            <p:cNvSpPr/>
            <p:nvPr/>
          </p:nvSpPr>
          <p:spPr>
            <a:xfrm>
              <a:off x="6096917" y="3157576"/>
              <a:ext cx="1008842" cy="96652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F57D21"/>
              </a:solidFill>
              <a:prstDash val="sysDot"/>
            </a:ln>
            <a:effectLst/>
          </p:spPr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702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5DAB22-651E-497E-A52E-34DF55617CEA}"/>
                </a:ext>
              </a:extLst>
            </p:cNvPr>
            <p:cNvSpPr txBox="1"/>
            <p:nvPr/>
          </p:nvSpPr>
          <p:spPr>
            <a:xfrm>
              <a:off x="6103755" y="3483526"/>
              <a:ext cx="1002004" cy="3312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57D21"/>
                  </a:solidFill>
                  <a:latin typeface="Roboto"/>
                </a:rPr>
                <a:t>&gt;100</a:t>
              </a:r>
              <a:r>
                <a:rPr lang="ru-RU" sz="1600" b="1" dirty="0">
                  <a:solidFill>
                    <a:srgbClr val="F57D21"/>
                  </a:solidFill>
                  <a:latin typeface="Roboto"/>
                </a:rPr>
                <a:t>тыс.</a:t>
              </a:r>
              <a:endParaRPr lang="en-US" sz="1600" dirty="0">
                <a:solidFill>
                  <a:srgbClr val="F57D21"/>
                </a:solidFill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7391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88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внедрение 1С:ДО в НМТП</a:t>
            </a:r>
            <a:endParaRPr 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Функциональная архитектура</a:t>
            </a:r>
          </a:p>
        </p:txBody>
      </p:sp>
      <p:pic>
        <p:nvPicPr>
          <p:cNvPr id="49154" name="Picture 2" descr="Ris-NMTP.jpg">
            <a:extLst>
              <a:ext uri="{FF2B5EF4-FFF2-40B4-BE49-F238E27FC236}">
                <a16:creationId xmlns:a16="http://schemas.microsoft.com/office/drawing/2014/main" id="{EA721478-0C2C-4142-B111-6BA053EE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92" y="1739732"/>
            <a:ext cx="6732240" cy="38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915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89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внедрение 1С:ДО в НМТП</a:t>
            </a:r>
            <a:endParaRPr 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Методологическая проработка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69120E-067E-4627-9140-634498F1EAA7}"/>
              </a:ext>
            </a:extLst>
          </p:cNvPr>
          <p:cNvSpPr/>
          <p:nvPr/>
        </p:nvSpPr>
        <p:spPr>
          <a:xfrm>
            <a:off x="1036440" y="1291728"/>
            <a:ext cx="6840760" cy="359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Совместно с фирмой 1С проведен типовой методологический проект по подготовке к внедрению «1С:Документооборот»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PT Sans" panose="020B0503020203020204" pitchFamily="34" charset="-52"/>
              </a:rPr>
              <a:t>Проведены тренинги для ключевых сотрудников, организация и сотрудники подготовлены к внедрению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latin typeface="PT Sans" panose="020B0503020203020204" pitchFamily="34" charset="-52"/>
              </a:rPr>
              <a:t>Выявлено 406 уникальных видов документов, определены предварительные границы проекта по внедрению</a:t>
            </a:r>
            <a:r>
              <a:rPr lang="en-US" sz="1400" dirty="0"/>
              <a:t>:</a:t>
            </a:r>
            <a:endParaRPr lang="ru-RU" sz="1400" dirty="0">
              <a:latin typeface="PT Sans" panose="020B0503020203020204" pitchFamily="34" charset="-52"/>
            </a:endParaRP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PT Sans" panose="020B0503020203020204" pitchFamily="34" charset="-52"/>
              <a:buChar char="—"/>
            </a:pPr>
            <a:r>
              <a:rPr lang="ru-RU" sz="1400" dirty="0">
                <a:latin typeface="PT Sans" panose="020B0503020203020204" pitchFamily="34" charset="-52"/>
              </a:rPr>
              <a:t>документы полностью в электронном виде (50 документов),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PT Sans" panose="020B0503020203020204" pitchFamily="34" charset="-52"/>
              <a:buChar char="—"/>
            </a:pPr>
            <a:r>
              <a:rPr lang="ru-RU" sz="1400" dirty="0">
                <a:latin typeface="PT Sans" panose="020B0503020203020204" pitchFamily="34" charset="-52"/>
              </a:rPr>
              <a:t>бумажные документы, учитываемые в СЭД (156 документов),</a:t>
            </a:r>
          </a:p>
          <a:p>
            <a:pPr lvl="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PT Sans" panose="020B0503020203020204" pitchFamily="34" charset="-52"/>
              <a:buChar char="—"/>
            </a:pPr>
            <a:r>
              <a:rPr lang="ru-RU" sz="1400" dirty="0">
                <a:latin typeface="PT Sans" panose="020B0503020203020204" pitchFamily="34" charset="-52"/>
              </a:rPr>
              <a:t>бумажные документы за рамками СЭД (200 документов*).</a:t>
            </a:r>
          </a:p>
          <a:p>
            <a:pPr marL="361950" indent="-3619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400" dirty="0">
                <a:latin typeface="PT Sans" panose="020B0503020203020204" pitchFamily="34" charset="-52"/>
              </a:rPr>
              <a:t>Разработаны документы ТЗ и ТП, позволившие точно оценить объемы, стоимость и  сроки проектов по внедрению</a:t>
            </a:r>
          </a:p>
          <a:p>
            <a:pPr algn="just"/>
            <a:endParaRPr lang="ru-RU" sz="14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A83F44-75C8-4968-9887-E8E40F56830C}"/>
              </a:ext>
            </a:extLst>
          </p:cNvPr>
          <p:cNvSpPr/>
          <p:nvPr/>
        </p:nvSpPr>
        <p:spPr>
          <a:xfrm>
            <a:off x="954781" y="5955490"/>
            <a:ext cx="749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за рамки проекта были выведены документы, которые пишутся или подписываются от руки, например, распечатка накладной. При этом цифровые образы хранить нет смысла, так как вся информация уже есть в учетной системе.</a:t>
            </a:r>
            <a:endParaRPr lang="ru-RU" sz="1200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A8F12E1-7003-4BB2-88AD-16CECCB49D90}"/>
              </a:ext>
            </a:extLst>
          </p:cNvPr>
          <p:cNvSpPr txBox="1"/>
          <p:nvPr/>
        </p:nvSpPr>
        <p:spPr>
          <a:xfrm>
            <a:off x="268758" y="4975342"/>
            <a:ext cx="837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Требования изменились не более чем на 15-20%,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ТЗ является основой для тиражирования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3720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2660-0DC8-416A-BD63-3FA857129A4D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273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безопасность в 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СУБД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Postgres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r>
              <a:rPr lang="ru-RU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2800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D43EAB-5A68-46AA-9E56-D0F0EBCAD35E}"/>
              </a:ext>
            </a:extLst>
          </p:cNvPr>
          <p:cNvSpPr/>
          <p:nvPr/>
        </p:nvSpPr>
        <p:spPr>
          <a:xfrm>
            <a:off x="899592" y="1412776"/>
            <a:ext cx="77048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СУБД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может применяться для защиты информации в государственных информационных системах и автоматизированных системах управления до 1 класса защищенности, а также обеспечения до 1 уровня защищенности персональных данных в информационных системах, для которых к актуальным отнесены угрозы 1-го, 2-го или 3-го типа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СУБД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может использоваться при создании автоматизированных систем до класса защищенности 1Г включительно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СУБД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может применяться для защиты информации, не составляющей государственную тайну, и персональных данных в информационных и автоматизированных системах управления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СУБД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внесена в Государственный реестр</a:t>
            </a:r>
            <a:b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сертифицированных средств защиты информации ФСТЭК</a:t>
            </a:r>
            <a:b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Сертификат ФСТЭК удостоверяет, что СУБД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Postgres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соответствует требованиям руководящих документов РД СВТ </a:t>
            </a:r>
            <a:b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5 классу, РД НДВ по 4 уровню и Технических Условий (ТУ)</a:t>
            </a:r>
          </a:p>
        </p:txBody>
      </p:sp>
      <p:pic>
        <p:nvPicPr>
          <p:cNvPr id="35842" name="Picture 2" descr="https://sozvezdie.edu54.ru/wp-content/uploads/2018/06/security_internet.jpg">
            <a:extLst>
              <a:ext uri="{FF2B5EF4-FFF2-40B4-BE49-F238E27FC236}">
                <a16:creationId xmlns:a16="http://schemas.microsoft.com/office/drawing/2014/main" id="{FBD8FDF5-8D57-487C-9CBB-C48D6F49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357413" cy="215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589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90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внедрение 1С:ДО в НМТП</a:t>
            </a:r>
            <a:endParaRPr 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Результаты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B3C4EB-7508-4C23-9701-C17366296B1A}"/>
              </a:ext>
            </a:extLst>
          </p:cNvPr>
          <p:cNvSpPr/>
          <p:nvPr/>
        </p:nvSpPr>
        <p:spPr>
          <a:xfrm>
            <a:off x="1115616" y="1628800"/>
            <a:ext cx="7272808" cy="23698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Выполнен переход из предыдущей системы СЭД (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EMC Documentum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1С:ДО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реализованы электронные маршруты обработки приказов,</a:t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протоколов, ТЗ на закупку, договоров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Закупочная документация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видов документов со сложными взаимосвязями — переведена в электронный вид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Взаимодействия подразделений по вопросам закупок переведены</a:t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электронную форму — процессы формализованы, оптимизированы, заложены в систему в виде шаблонов</a:t>
            </a:r>
          </a:p>
        </p:txBody>
      </p:sp>
    </p:spTree>
    <p:extLst>
      <p:ext uri="{BB962C8B-B14F-4D97-AF65-F5344CB8AC3E}">
        <p14:creationId xmlns:p14="http://schemas.microsoft.com/office/powerpoint/2010/main" val="781893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41232" y="6364490"/>
            <a:ext cx="2133600" cy="476250"/>
          </a:xfrm>
        </p:spPr>
        <p:txBody>
          <a:bodyPr/>
          <a:lstStyle/>
          <a:p>
            <a:fld id="{CB662660-0DC8-416A-BD63-3FA857129A4D}" type="slidenum">
              <a:rPr lang="ru-RU" altLang="ru-R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91</a:t>
            </a:fld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52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Проектный опыт: внедрение 1С:ДО в НМТП</a:t>
            </a:r>
            <a:endParaRPr lang="ru-RU" sz="28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Особенности внедрения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B3C4EB-7508-4C23-9701-C17366296B1A}"/>
              </a:ext>
            </a:extLst>
          </p:cNvPr>
          <p:cNvSpPr/>
          <p:nvPr/>
        </p:nvSpPr>
        <p:spPr>
          <a:xfrm>
            <a:off x="1115616" y="1628800"/>
            <a:ext cx="7920000" cy="17851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 механизм контроля состояния закупочного процесса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Расширен функционал работы с бизнес-процессами и задачами: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Расширен функционал работы с мероприятиями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 простой, децентрализованный (в отличие от типового «Журнала передачи») функционал контроля за движением оригиналов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18661740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637009" y="669171"/>
            <a:ext cx="8111453" cy="5489019"/>
            <a:chOff x="637010" y="867369"/>
            <a:chExt cx="8111453" cy="548901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37010" y="867369"/>
              <a:ext cx="3528392" cy="5489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1000" sy="101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87" y="1203486"/>
              <a:ext cx="2736304" cy="44307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4290972" y="867369"/>
              <a:ext cx="4457491" cy="5489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1000" sy="101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572001" y="1899006"/>
              <a:ext cx="3960440" cy="3725323"/>
              <a:chOff x="4498197" y="1899006"/>
              <a:chExt cx="3960440" cy="3725323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4498197" y="3824329"/>
                <a:ext cx="3960440" cy="1800000"/>
                <a:chOff x="3986331" y="4980459"/>
                <a:chExt cx="3960440" cy="1800000"/>
              </a:xfrm>
            </p:grpSpPr>
            <p:sp>
              <p:nvSpPr>
                <p:cNvPr id="30" name="Rectangle 14"/>
                <p:cNvSpPr/>
                <p:nvPr/>
              </p:nvSpPr>
              <p:spPr>
                <a:xfrm>
                  <a:off x="5318418" y="4980459"/>
                  <a:ext cx="2628353" cy="15234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334116" algn="l"/>
                    </a:tabLst>
                  </a:pPr>
                  <a:r>
                    <a:rPr lang="ru-RU" sz="1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Козлова Марина Ивановна </a:t>
                  </a: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Руководитель направления</a:t>
                  </a:r>
                  <a:b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дирекции комплексных проектов</a:t>
                  </a:r>
                </a:p>
                <a:p>
                  <a:pPr>
                    <a:tabLst>
                      <a:tab pos="334116" algn="l"/>
                    </a:tabLst>
                  </a:pPr>
                  <a:endParaRPr lang="ru-RU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+7(495) 955-90-37 </a:t>
                  </a:r>
                </a:p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+7(999)</a:t>
                  </a: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823-67-26</a:t>
                  </a:r>
                </a:p>
                <a:p>
                  <a:pPr defTabSz="457200" eaLnBrk="1" fontAlgn="auto" hangingPunct="1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rgbClr val="005BE2"/>
                      </a:solidFill>
                      <a:latin typeface="Calibri" panose="020F0502020204030204"/>
                    </a:rPr>
                    <a:t>m.kozlova@1c-ksu.ru</a:t>
                  </a:r>
                  <a:endParaRPr lang="ru-RU" sz="1400" dirty="0">
                    <a:solidFill>
                      <a:srgbClr val="005BE2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6331" y="4980459"/>
                  <a:ext cx="1199700" cy="1800000"/>
                </a:xfrm>
                <a:prstGeom prst="rect">
                  <a:avLst/>
                </a:prstGeom>
              </p:spPr>
            </p:pic>
          </p:grpSp>
          <p:grpSp>
            <p:nvGrpSpPr>
              <p:cNvPr id="11" name="Группа 10"/>
              <p:cNvGrpSpPr/>
              <p:nvPr/>
            </p:nvGrpSpPr>
            <p:grpSpPr>
              <a:xfrm>
                <a:off x="4498197" y="1899006"/>
                <a:ext cx="3960440" cy="1800000"/>
                <a:chOff x="3986331" y="3055136"/>
                <a:chExt cx="3960440" cy="180000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5318418" y="3061337"/>
                  <a:ext cx="2628353" cy="13465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334116" algn="l"/>
                    </a:tabLst>
                  </a:pPr>
                  <a:r>
                    <a:rPr lang="ru-RU" sz="1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Бродский Леонид Анатольевич</a:t>
                  </a:r>
                </a:p>
                <a:p>
                  <a:pPr>
                    <a:spcBef>
                      <a:spcPts val="300"/>
                    </a:spcBef>
                    <a:tabLst>
                      <a:tab pos="334116" algn="l"/>
                    </a:tabLst>
                  </a:pP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Директор</a:t>
                  </a:r>
                </a:p>
                <a:p>
                  <a:pPr defTabSz="457200" eaLnBrk="1" fontAlgn="auto" hangingPunct="1">
                    <a:spcBef>
                      <a:spcPts val="1200"/>
                    </a:spcBef>
                    <a:spcAft>
                      <a:spcPts val="0"/>
                    </a:spcAft>
                  </a:pP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+7(495) 955-90-37 </a:t>
                  </a:r>
                </a:p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+7(925)</a:t>
                  </a:r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ru-RU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279-15-50</a:t>
                  </a:r>
                </a:p>
                <a:p>
                  <a:pPr defTabSz="457200" eaLnBrk="1" fontAlgn="auto" hangingPunct="1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rgbClr val="005BE2"/>
                      </a:solidFill>
                      <a:latin typeface="Calibri" panose="020F0502020204030204"/>
                    </a:rPr>
                    <a:t>l.brodsky@1c-ksu.ru</a:t>
                  </a:r>
                  <a:endParaRPr lang="ru-RU" sz="1400" dirty="0">
                    <a:solidFill>
                      <a:srgbClr val="005BE2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6331" y="3055136"/>
                  <a:ext cx="1199700" cy="180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TextBox 19"/>
            <p:cNvSpPr txBox="1"/>
            <p:nvPr/>
          </p:nvSpPr>
          <p:spPr>
            <a:xfrm>
              <a:off x="878754" y="2895499"/>
              <a:ext cx="2809210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Офис в Москве:</a:t>
              </a:r>
            </a:p>
            <a:p>
              <a:pPr>
                <a:spcAft>
                  <a:spcPts val="600"/>
                </a:spcAft>
              </a:pPr>
              <a:r>
                <a:rPr lang="ru-RU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ул. Селезневская, 32</a:t>
              </a:r>
              <a:endParaRPr lang="en-US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endParaRPr lang="en-US" sz="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Офис в Ростове-на-Дону</a:t>
              </a:r>
              <a:r>
                <a:rPr lang="en-US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1300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ул. 50-летия Ростсельмаша, 1/52</a:t>
              </a:r>
              <a:endParaRPr lang="en-US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endParaRPr lang="en-US" sz="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Офис в Смоленске</a:t>
              </a:r>
              <a:r>
                <a:rPr lang="en-US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1300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ул. Соболева, 16</a:t>
              </a:r>
            </a:p>
            <a:p>
              <a:pPr>
                <a:spcAft>
                  <a:spcPts val="600"/>
                </a:spcAft>
              </a:pPr>
              <a:endParaRPr lang="en-US" sz="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Офис в Томске</a:t>
              </a:r>
              <a:r>
                <a:rPr lang="en-US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1300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ул. Никитина, 99 </a:t>
              </a:r>
              <a:endParaRPr lang="en-US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endParaRPr lang="en-US" sz="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Офис в Барнауле</a:t>
              </a:r>
              <a:r>
                <a:rPr lang="en-US" sz="13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1300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ул. Взлетная, 65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04555" y="6186790"/>
            <a:ext cx="8143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Calibri" panose="020F0502020204030204" pitchFamily="34" charset="0"/>
                <a:cs typeface="Calibri" panose="020F0502020204030204" pitchFamily="34" charset="0"/>
              </a:rPr>
              <a:t>Презентация подготовлена ООО «1С-КСУ», дочерней компанией Фирмы «1С»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800" dirty="0">
                <a:latin typeface="Calibri" panose="020F0502020204030204" pitchFamily="34" charset="0"/>
                <a:cs typeface="Calibri" panose="020F0502020204030204" pitchFamily="34" charset="0"/>
              </a:rPr>
              <a:t>Материал, содержащийся в настоящем документе, является конфиденциальной информацией ООО «1С-КСУ».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540" y="1748716"/>
            <a:ext cx="26797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тел. +7 495 705-65-95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5BE2"/>
                </a:solidFill>
                <a:latin typeface="Calibri" panose="020F0502020204030204"/>
              </a:rPr>
              <a:t>1c-ksu@1c-ksu.ru</a:t>
            </a:r>
            <a:endParaRPr lang="ru-RU" sz="1400" dirty="0">
              <a:solidFill>
                <a:srgbClr val="005BE2"/>
              </a:solidFill>
              <a:latin typeface="Calibri" panose="020F0502020204030204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/>
        </p:nvSpPr>
        <p:spPr bwMode="auto">
          <a:xfrm>
            <a:off x="4165401" y="887877"/>
            <a:ext cx="4698149" cy="5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b="1" dirty="0">
                <a:solidFill>
                  <a:srgbClr val="A50021"/>
                </a:solidFill>
                <a:latin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81031348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22176</TotalTime>
  <Words>7430</Words>
  <Application>Microsoft Office PowerPoint</Application>
  <PresentationFormat>Экран (4:3)</PresentationFormat>
  <Paragraphs>1086</Paragraphs>
  <Slides>92</Slides>
  <Notes>72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92</vt:i4>
      </vt:variant>
    </vt:vector>
  </HeadingPairs>
  <TitlesOfParts>
    <vt:vector size="109" baseType="lpstr">
      <vt:lpstr>Microsoft JhengHei UI</vt:lpstr>
      <vt:lpstr>Arial</vt:lpstr>
      <vt:lpstr>Arial Black</vt:lpstr>
      <vt:lpstr>Arial Narrow</vt:lpstr>
      <vt:lpstr>Calibri</vt:lpstr>
      <vt:lpstr>FuturaPT</vt:lpstr>
      <vt:lpstr>Liberation Sans Narrow</vt:lpstr>
      <vt:lpstr>merriweather-bold</vt:lpstr>
      <vt:lpstr>Myriad Pro</vt:lpstr>
      <vt:lpstr>PT Sans</vt:lpstr>
      <vt:lpstr>Roboto</vt:lpstr>
      <vt:lpstr>Tahoma</vt:lpstr>
      <vt:lpstr>Times New Roman</vt:lpstr>
      <vt:lpstr>Wingdings</vt:lpstr>
      <vt:lpstr>Оформление по умолчанию</vt:lpstr>
      <vt:lpstr>think-cell Slide</vt:lpstr>
      <vt:lpstr>Точечный рисунок</vt:lpstr>
      <vt:lpstr>Современные тенденции при реализации корпоративных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Привет!</dc:title>
  <dc:creator>Moiseenko_N</dc:creator>
  <cp:lastModifiedBy>Фогель Лилия Петровна</cp:lastModifiedBy>
  <cp:revision>1364</cp:revision>
  <dcterms:created xsi:type="dcterms:W3CDTF">2013-10-10T11:52:29Z</dcterms:created>
  <dcterms:modified xsi:type="dcterms:W3CDTF">2020-04-08T12:53:46Z</dcterms:modified>
</cp:coreProperties>
</file>